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9" r:id="rId3"/>
    <p:sldId id="280" r:id="rId4"/>
    <p:sldId id="282" r:id="rId5"/>
    <p:sldId id="281" r:id="rId6"/>
    <p:sldId id="269" r:id="rId7"/>
    <p:sldId id="270" r:id="rId8"/>
    <p:sldId id="271" r:id="rId9"/>
    <p:sldId id="272" r:id="rId10"/>
    <p:sldId id="273" r:id="rId11"/>
    <p:sldId id="257" r:id="rId12"/>
    <p:sldId id="259" r:id="rId13"/>
    <p:sldId id="260" r:id="rId14"/>
    <p:sldId id="258" r:id="rId15"/>
    <p:sldId id="261" r:id="rId16"/>
    <p:sldId id="268" r:id="rId17"/>
    <p:sldId id="262" r:id="rId18"/>
    <p:sldId id="263" r:id="rId19"/>
    <p:sldId id="264" r:id="rId20"/>
    <p:sldId id="266" r:id="rId21"/>
    <p:sldId id="267" r:id="rId22"/>
    <p:sldId id="274" r:id="rId23"/>
    <p:sldId id="265" r:id="rId24"/>
    <p:sldId id="275" r:id="rId25"/>
    <p:sldId id="278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EF"/>
    <a:srgbClr val="F48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5F3D0-B6D2-439F-9433-0CB44C3DFAA6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67DE3-BC50-4642-B59E-802D6FA8AE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638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High-Cost, Low-Margin Products: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Filters: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Cost per Unit Sold:</a:t>
            </a:r>
            <a:r>
              <a:rPr lang="en-US" dirty="0"/>
              <a:t> Top 20% (high cost).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Contribution Margin %:</a:t>
            </a:r>
            <a:r>
              <a:rPr lang="en-US" dirty="0"/>
              <a:t> Bottom 20% (low margin).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Strategy Recommendations: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Reduce Production Costs:</a:t>
            </a:r>
            <a:r>
              <a:rPr lang="en-US" dirty="0"/>
              <a:t> Explore alternative sourcing for materials or streamline production processes.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Increase Pricing:</a:t>
            </a:r>
            <a:r>
              <a:rPr lang="en-US" dirty="0"/>
              <a:t> Gradually increase prices where market conditions allow, particularly for high-demand products.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Discontinue Unprofitable Products:</a:t>
            </a:r>
            <a:r>
              <a:rPr lang="en-US" dirty="0"/>
              <a:t> Consider discontinuing products with persistently high costs and low margins.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67DE3-BC50-4642-B59E-802D6FA8AE9F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6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4E8F3-D0BE-D214-CED4-137DBEA46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B452C-9972-1461-2EBF-6976B19C7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AE5B6-11AC-BFB4-A688-D3A875BF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94D93-93DB-201B-89DF-AB00A612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692C4-EAFA-4087-EDED-A084A4E9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86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27DD-C8EE-CA95-A0D1-77F1B05A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BF40F-7463-5699-904F-CCADC2752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8D78C-1278-1982-5C82-986D978A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9CF9-5A0D-37DD-0E48-965127FA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3A558-2C99-6285-24DA-7193B4EF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73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CAF677-455E-507E-9F27-2A0CF927E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DFC7D-ABF3-9AF1-1F81-F1B30F62A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2298D-C4A0-32E7-5456-7EFDDE61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985F1-D8E4-D237-BA1B-08993B1CD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9E0A0-5CB1-E920-6522-D2E95FF9B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1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748E-B392-CF27-0672-7314FC9D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34C48-9A91-3903-5ED9-E6BD5F1EE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37A7B-1BC0-C225-AC3B-5B73A768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46F0B-3D90-8940-AA5D-5239489C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F8B18-B5AC-414B-2719-E4BC2C754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884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EBD3-215A-570F-38E3-5812ADE1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7A774-396E-3B31-B18E-F7A9BA3C2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ED2B8-43A5-6D07-9F0D-29C231B1D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462E4-9E47-A44B-9618-5041E8BC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1CBAB-358E-F37A-CC4B-AA23603D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017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9422-2CB0-622A-C6FC-692181DF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47E-D30E-FF07-343F-F68BE0E88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D7DDB-1C7C-E6B6-88F6-BA2AA912F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065C8-1018-E483-BA47-BC985BFB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742EC-1EF8-D044-18C5-3AC7A171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14BD0-6700-91B5-D615-7623D556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65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FF4C-078E-DC4F-58AE-55EF70CF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D1CED-C68A-EAE0-5306-99A41451F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C744B-5AF0-E855-8126-A72D2CE98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32581E-9D76-57EF-5792-8384A286A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BB302B-094E-6FE4-4062-23A8CBD8A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9B6D4-8FC7-00E1-D376-B3F5DB77A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FAAFF-19A9-7A33-8DD7-52CBD11D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759B8-9D11-C76B-0683-B3C396FA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82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0C6C-9A11-9072-B93B-5C57AB6F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58934-FA5F-EFC0-1148-C266287B8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5949B9-1FB6-2732-A8AE-9F61C2062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1C016-5941-5833-3A95-A60B83110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82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49F29-6518-1243-18DB-92B9C75E8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1B56C-49B6-D4E8-D8E5-31E2760F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0D89C-1007-F4E4-C4C6-4B11B51E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12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5459-BFAA-571E-0E7F-453A6343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BBB1-0017-38DF-D17E-A7A05AEF7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FEE7-9356-B1F1-5C74-54BF37E33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2AAD1-CF18-4DDB-B7FC-CECA78E0C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EB0ED-3C0A-2B84-7CBA-6B6AC2C0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1CEA0-0D27-B876-0050-C9F7875F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33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77F8F-9508-B361-B600-A3002E5AA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983E6-806C-2C04-36FF-B93B0780F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8F9FC-C7AA-29C9-16D1-82A242717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47A79-EBD0-BA75-6A25-C6FC026CB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2A5A6-CC2E-947F-CB61-D93EC56B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47E23-1C17-A55E-AC44-85570F20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793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3E0CE-3635-2213-5C67-691174D7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D5CB0-4A06-77FA-D256-9DDDAF90A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53711-8048-1027-9FA6-CDFC2C082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4680D-9B08-4EE6-91AC-65D50EFAB847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58261-7674-8EBE-30E2-5876F3F39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21E43-3778-F3B0-D788-1087D4DC1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D8728D-2C40-420E-A239-638F33986F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87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isplay 4">
            <a:extLst>
              <a:ext uri="{FF2B5EF4-FFF2-40B4-BE49-F238E27FC236}">
                <a16:creationId xmlns:a16="http://schemas.microsoft.com/office/drawing/2014/main" id="{19CF2350-79B3-1581-A15E-F8423D1B9CB1}"/>
              </a:ext>
            </a:extLst>
          </p:cNvPr>
          <p:cNvSpPr/>
          <p:nvPr/>
        </p:nvSpPr>
        <p:spPr>
          <a:xfrm rot="16200000">
            <a:off x="557607" y="613489"/>
            <a:ext cx="3566160" cy="2339183"/>
          </a:xfrm>
          <a:prstGeom prst="flowChartDisplay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C6CCB-474C-E1E7-D585-321A0483C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9550" y="2006600"/>
            <a:ext cx="4738450" cy="2387600"/>
          </a:xfrm>
        </p:spPr>
        <p:txBody>
          <a:bodyPr>
            <a:noAutofit/>
          </a:bodyPr>
          <a:lstStyle/>
          <a:p>
            <a:pPr algn="r"/>
            <a:r>
              <a:rPr lang="en-IN" sz="4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Strategic Insights and Recommendations for </a:t>
            </a:r>
            <a:r>
              <a:rPr lang="en-IN" sz="4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AtliQ</a:t>
            </a:r>
            <a:r>
              <a:rPr lang="en-IN" sz="4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 Hardware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B958D-44CD-404A-6DB1-EB7D85C11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8800" y="5069840"/>
            <a:ext cx="3759200" cy="1305560"/>
          </a:xfrm>
        </p:spPr>
        <p:txBody>
          <a:bodyPr/>
          <a:lstStyle/>
          <a:p>
            <a:pPr algn="r"/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Anshika Porwal</a:t>
            </a:r>
          </a:p>
          <a:p>
            <a:pPr algn="r"/>
            <a:r>
              <a:rPr lang="en-IN" dirty="0"/>
              <a:t>Data Analyst</a:t>
            </a:r>
          </a:p>
        </p:txBody>
      </p:sp>
      <p:sp>
        <p:nvSpPr>
          <p:cNvPr id="4" name="Flowchart: Display 3">
            <a:extLst>
              <a:ext uri="{FF2B5EF4-FFF2-40B4-BE49-F238E27FC236}">
                <a16:creationId xmlns:a16="http://schemas.microsoft.com/office/drawing/2014/main" id="{1135C376-4BD2-4E0E-3C08-00AC8D563094}"/>
              </a:ext>
            </a:extLst>
          </p:cNvPr>
          <p:cNvSpPr/>
          <p:nvPr/>
        </p:nvSpPr>
        <p:spPr>
          <a:xfrm rot="16200000">
            <a:off x="-382189" y="1296590"/>
            <a:ext cx="3566160" cy="2075024"/>
          </a:xfrm>
          <a:prstGeom prst="flowChartDisplay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FFA45883-1930-4E32-4543-8D60F5BDBD3F}"/>
              </a:ext>
            </a:extLst>
          </p:cNvPr>
          <p:cNvSpPr/>
          <p:nvPr/>
        </p:nvSpPr>
        <p:spPr>
          <a:xfrm rot="5400000" flipV="1">
            <a:off x="1727199" y="3857066"/>
            <a:ext cx="3566160" cy="2425548"/>
          </a:xfrm>
          <a:prstGeom prst="flowChartDisplay">
            <a:avLst/>
          </a:prstGeom>
          <a:solidFill>
            <a:srgbClr val="F48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utoShape 2" descr="Image of ">
            <a:extLst>
              <a:ext uri="{FF2B5EF4-FFF2-40B4-BE49-F238E27FC236}">
                <a16:creationId xmlns:a16="http://schemas.microsoft.com/office/drawing/2014/main" id="{B2FBEC58-9FCF-1532-4363-1496F64E50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81178F-55C0-AC9D-EB1C-3394449E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60" y="1234440"/>
            <a:ext cx="4876800" cy="4876800"/>
          </a:xfrm>
          <a:prstGeom prst="flowChartConnector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B56F6-75B0-9768-A959-B7A895FBA815}"/>
              </a:ext>
            </a:extLst>
          </p:cNvPr>
          <p:cNvCxnSpPr/>
          <p:nvPr/>
        </p:nvCxnSpPr>
        <p:spPr>
          <a:xfrm>
            <a:off x="2340687" y="551022"/>
            <a:ext cx="37553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45BD-4754-2C34-1F1B-DF199333A35D}"/>
              </a:ext>
            </a:extLst>
          </p:cNvPr>
          <p:cNvCxnSpPr>
            <a:cxnSpLocks/>
          </p:cNvCxnSpPr>
          <p:nvPr/>
        </p:nvCxnSpPr>
        <p:spPr>
          <a:xfrm>
            <a:off x="12080240" y="0"/>
            <a:ext cx="0" cy="6111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A14F66-28A8-640B-A5B9-A30DEB84B489}"/>
              </a:ext>
            </a:extLst>
          </p:cNvPr>
          <p:cNvCxnSpPr>
            <a:cxnSpLocks/>
          </p:cNvCxnSpPr>
          <p:nvPr/>
        </p:nvCxnSpPr>
        <p:spPr>
          <a:xfrm>
            <a:off x="11973143" y="102972"/>
            <a:ext cx="0" cy="6111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554FBD-CE3D-00C8-06B0-42EE91EE01DB}"/>
              </a:ext>
            </a:extLst>
          </p:cNvPr>
          <p:cNvCxnSpPr>
            <a:cxnSpLocks/>
          </p:cNvCxnSpPr>
          <p:nvPr/>
        </p:nvCxnSpPr>
        <p:spPr>
          <a:xfrm>
            <a:off x="11853689" y="255372"/>
            <a:ext cx="0" cy="6111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Flowchart: Display 10">
            <a:extLst>
              <a:ext uri="{FF2B5EF4-FFF2-40B4-BE49-F238E27FC236}">
                <a16:creationId xmlns:a16="http://schemas.microsoft.com/office/drawing/2014/main" id="{14A3B822-DBDE-2DA5-D0A4-44F809E5D3D1}"/>
              </a:ext>
            </a:extLst>
          </p:cNvPr>
          <p:cNvSpPr/>
          <p:nvPr/>
        </p:nvSpPr>
        <p:spPr>
          <a:xfrm flipH="1" flipV="1">
            <a:off x="9550400" y="6111240"/>
            <a:ext cx="3566160" cy="746760"/>
          </a:xfrm>
          <a:prstGeom prst="flowChartDisplay">
            <a:avLst/>
          </a:prstGeom>
          <a:solidFill>
            <a:srgbClr val="F48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4F15B6-C3DB-48A2-E7E7-2B9AB4FD88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67" t="1671" r="1267" b="-1671"/>
          <a:stretch/>
        </p:blipFill>
        <p:spPr>
          <a:xfrm>
            <a:off x="10332719" y="136193"/>
            <a:ext cx="1491299" cy="11184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80423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ECD59-ADE0-FF48-FCEB-E5A6B378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760" y="-117196"/>
            <a:ext cx="12303760" cy="6975195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0CA799E-C90A-2309-43A0-A033A22F9A8E}"/>
              </a:ext>
            </a:extLst>
          </p:cNvPr>
          <p:cNvSpPr/>
          <p:nvPr/>
        </p:nvSpPr>
        <p:spPr>
          <a:xfrm>
            <a:off x="406400" y="4409440"/>
            <a:ext cx="2438400" cy="280416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572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AA09CC2-6417-FA0D-725A-1AEA57FA721B}"/>
              </a:ext>
            </a:extLst>
          </p:cNvPr>
          <p:cNvSpPr/>
          <p:nvPr/>
        </p:nvSpPr>
        <p:spPr>
          <a:xfrm>
            <a:off x="304800" y="3654332"/>
            <a:ext cx="426720" cy="40011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2C510DC6-DAB5-172B-CA45-6D21C46A91C7}"/>
              </a:ext>
            </a:extLst>
          </p:cNvPr>
          <p:cNvSpPr/>
          <p:nvPr/>
        </p:nvSpPr>
        <p:spPr>
          <a:xfrm>
            <a:off x="304800" y="1786652"/>
            <a:ext cx="426720" cy="40011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514FA-1741-048A-D75B-A722B2E95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"/>
            <a:ext cx="6675120" cy="878840"/>
          </a:xfrm>
        </p:spPr>
        <p:txBody>
          <a:bodyPr>
            <a:norm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Objective</a:t>
            </a:r>
          </a:p>
        </p:txBody>
      </p:sp>
      <p:sp>
        <p:nvSpPr>
          <p:cNvPr id="3" name="Flowchart: Display 2">
            <a:extLst>
              <a:ext uri="{FF2B5EF4-FFF2-40B4-BE49-F238E27FC236}">
                <a16:creationId xmlns:a16="http://schemas.microsoft.com/office/drawing/2014/main" id="{A20BD856-AD75-504D-13F2-7806711F8E34}"/>
              </a:ext>
            </a:extLst>
          </p:cNvPr>
          <p:cNvSpPr/>
          <p:nvPr/>
        </p:nvSpPr>
        <p:spPr>
          <a:xfrm rot="16200000">
            <a:off x="9027159" y="1449146"/>
            <a:ext cx="3566160" cy="2425548"/>
          </a:xfrm>
          <a:prstGeom prst="flowChartDisplay">
            <a:avLst/>
          </a:prstGeom>
          <a:solidFill>
            <a:srgbClr val="F48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Display 3">
            <a:extLst>
              <a:ext uri="{FF2B5EF4-FFF2-40B4-BE49-F238E27FC236}">
                <a16:creationId xmlns:a16="http://schemas.microsoft.com/office/drawing/2014/main" id="{7FF2EF41-405F-4ABD-6D8C-A077DE827A71}"/>
              </a:ext>
            </a:extLst>
          </p:cNvPr>
          <p:cNvSpPr/>
          <p:nvPr/>
        </p:nvSpPr>
        <p:spPr>
          <a:xfrm rot="10800000">
            <a:off x="7330440" y="5314708"/>
            <a:ext cx="5841999" cy="1602067"/>
          </a:xfrm>
          <a:prstGeom prst="flowChartDisplay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isplay 4">
            <a:extLst>
              <a:ext uri="{FF2B5EF4-FFF2-40B4-BE49-F238E27FC236}">
                <a16:creationId xmlns:a16="http://schemas.microsoft.com/office/drawing/2014/main" id="{7600DE6B-3A0F-D2B7-FAE5-CEE6FDBEF894}"/>
              </a:ext>
            </a:extLst>
          </p:cNvPr>
          <p:cNvSpPr/>
          <p:nvPr/>
        </p:nvSpPr>
        <p:spPr>
          <a:xfrm rot="16200000">
            <a:off x="-1280160" y="6594868"/>
            <a:ext cx="3566160" cy="1005840"/>
          </a:xfrm>
          <a:prstGeom prst="flowChartDisplay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1A259-6EAB-D79A-9786-DF8396F627EE}"/>
              </a:ext>
            </a:extLst>
          </p:cNvPr>
          <p:cNvSpPr txBox="1"/>
          <p:nvPr/>
        </p:nvSpPr>
        <p:spPr>
          <a:xfrm>
            <a:off x="1005840" y="1417320"/>
            <a:ext cx="443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Data-Driven Decisions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C1172C-760F-6F87-24CF-C177A8CDACE9}"/>
              </a:ext>
            </a:extLst>
          </p:cNvPr>
          <p:cNvSpPr txBox="1"/>
          <p:nvPr/>
        </p:nvSpPr>
        <p:spPr>
          <a:xfrm>
            <a:off x="1005840" y="3415306"/>
            <a:ext cx="443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Performance Optimization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930E6-A238-D134-B8E9-2D7230936C24}"/>
              </a:ext>
            </a:extLst>
          </p:cNvPr>
          <p:cNvSpPr txBox="1"/>
          <p:nvPr/>
        </p:nvSpPr>
        <p:spPr>
          <a:xfrm>
            <a:off x="1005840" y="1996440"/>
            <a:ext cx="5090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Helvetica" pitchFamily="2" charset="0"/>
              </a:rPr>
              <a:t>Utilize Insights from sales and product data analytics to make informed decision that enhance market strategy and product offering across all the region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1D60A-5817-B87E-23BB-13F969C4CE15}"/>
              </a:ext>
            </a:extLst>
          </p:cNvPr>
          <p:cNvSpPr txBox="1"/>
          <p:nvPr/>
        </p:nvSpPr>
        <p:spPr>
          <a:xfrm>
            <a:off x="1005840" y="3943108"/>
            <a:ext cx="5090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Helvetica" pitchFamily="2" charset="0"/>
              </a:rPr>
              <a:t>Implement strategies based on identified trends in customer behaviour and sales performance to improve operational efficiency and profitability in diverse markets.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C30665-E18B-C695-BF83-B319C03519D6}"/>
              </a:ext>
            </a:extLst>
          </p:cNvPr>
          <p:cNvSpPr txBox="1"/>
          <p:nvPr/>
        </p:nvSpPr>
        <p:spPr>
          <a:xfrm>
            <a:off x="304800" y="1786652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" pitchFamily="2" charset="0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5B9A5-CCEA-E45E-2A63-BE673BD2DE77}"/>
              </a:ext>
            </a:extLst>
          </p:cNvPr>
          <p:cNvSpPr txBox="1"/>
          <p:nvPr/>
        </p:nvSpPr>
        <p:spPr>
          <a:xfrm>
            <a:off x="304800" y="3654332"/>
            <a:ext cx="57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" pitchFamily="2" charset="0"/>
              </a:rPr>
              <a:t>02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6DC99C-572F-5C1E-09C8-DD6F6682C5A6}"/>
              </a:ext>
            </a:extLst>
          </p:cNvPr>
          <p:cNvCxnSpPr/>
          <p:nvPr/>
        </p:nvCxnSpPr>
        <p:spPr>
          <a:xfrm>
            <a:off x="304800" y="6263640"/>
            <a:ext cx="2910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A923D0-0B20-A9F8-17B5-0F02811DEE83}"/>
              </a:ext>
            </a:extLst>
          </p:cNvPr>
          <p:cNvCxnSpPr/>
          <p:nvPr/>
        </p:nvCxnSpPr>
        <p:spPr>
          <a:xfrm>
            <a:off x="8915400" y="1417320"/>
            <a:ext cx="31076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8B4323B-7182-780F-2E31-9298302E3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08" y="1879638"/>
            <a:ext cx="4562410" cy="4236720"/>
          </a:xfrm>
          <a:prstGeom prst="flowChartConnector">
            <a:avLst/>
          </a:prstGeom>
          <a:ln w="76200">
            <a:solidFill>
              <a:schemeClr val="bg1"/>
            </a:solidFill>
          </a:ln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DBF51342-2428-4F8A-998E-C1FCF4911739}"/>
              </a:ext>
            </a:extLst>
          </p:cNvPr>
          <p:cNvSpPr/>
          <p:nvPr/>
        </p:nvSpPr>
        <p:spPr>
          <a:xfrm>
            <a:off x="289560" y="1771412"/>
            <a:ext cx="579120" cy="400110"/>
          </a:xfrm>
          <a:prstGeom prst="arc">
            <a:avLst>
              <a:gd name="adj1" fmla="val 14477093"/>
              <a:gd name="adj2" fmla="val 4964886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13D3CD35-9F5D-1BB7-3F69-1895E26DDC8E}"/>
              </a:ext>
            </a:extLst>
          </p:cNvPr>
          <p:cNvSpPr/>
          <p:nvPr/>
        </p:nvSpPr>
        <p:spPr>
          <a:xfrm>
            <a:off x="304800" y="3646413"/>
            <a:ext cx="579120" cy="400110"/>
          </a:xfrm>
          <a:prstGeom prst="arc">
            <a:avLst>
              <a:gd name="adj1" fmla="val 16200000"/>
              <a:gd name="adj2" fmla="val 67571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282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BA8C2-51E8-91BC-17F7-A6079E2D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13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46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206F1-076E-4457-EC7D-7389E7E5B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166232"/>
            <a:ext cx="8399726" cy="66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26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FAA62534-BEB8-F83B-E67F-80027C568D7D}"/>
              </a:ext>
            </a:extLst>
          </p:cNvPr>
          <p:cNvSpPr/>
          <p:nvPr/>
        </p:nvSpPr>
        <p:spPr>
          <a:xfrm>
            <a:off x="10561320" y="5496221"/>
            <a:ext cx="441960" cy="457200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899FCC63-9EBD-8A51-15FC-CC59D1A594B5}"/>
              </a:ext>
            </a:extLst>
          </p:cNvPr>
          <p:cNvSpPr/>
          <p:nvPr/>
        </p:nvSpPr>
        <p:spPr>
          <a:xfrm>
            <a:off x="8168640" y="5496221"/>
            <a:ext cx="441960" cy="457200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92FD0132-2A27-3B90-A39F-C15F4C4DC51E}"/>
              </a:ext>
            </a:extLst>
          </p:cNvPr>
          <p:cNvSpPr/>
          <p:nvPr/>
        </p:nvSpPr>
        <p:spPr>
          <a:xfrm>
            <a:off x="5760720" y="5501638"/>
            <a:ext cx="441960" cy="457200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239D8A2-0FEF-8D82-5025-C23B316CD17B}"/>
              </a:ext>
            </a:extLst>
          </p:cNvPr>
          <p:cNvSpPr/>
          <p:nvPr/>
        </p:nvSpPr>
        <p:spPr>
          <a:xfrm>
            <a:off x="3589020" y="5496221"/>
            <a:ext cx="441960" cy="457200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6C18A4DD-0DE8-F840-4B5D-2E73028F5A5B}"/>
              </a:ext>
            </a:extLst>
          </p:cNvPr>
          <p:cNvSpPr/>
          <p:nvPr/>
        </p:nvSpPr>
        <p:spPr>
          <a:xfrm>
            <a:off x="1005840" y="5496221"/>
            <a:ext cx="441960" cy="457200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lowchart: Display 4">
            <a:extLst>
              <a:ext uri="{FF2B5EF4-FFF2-40B4-BE49-F238E27FC236}">
                <a16:creationId xmlns:a16="http://schemas.microsoft.com/office/drawing/2014/main" id="{C7BD55F0-F0AC-7B71-E09D-00CB80544F88}"/>
              </a:ext>
            </a:extLst>
          </p:cNvPr>
          <p:cNvSpPr/>
          <p:nvPr/>
        </p:nvSpPr>
        <p:spPr>
          <a:xfrm rot="16200000">
            <a:off x="9906000" y="2103120"/>
            <a:ext cx="3566160" cy="1005840"/>
          </a:xfrm>
          <a:prstGeom prst="flowChartDisplay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0FCAC-D5D9-41E2-AFC0-11F4BE87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8976360" cy="822960"/>
          </a:xfrm>
        </p:spPr>
        <p:txBody>
          <a:bodyPr>
            <a:norm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Markets of </a:t>
            </a:r>
            <a:r>
              <a:rPr lang="en-IN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Atliq</a:t>
            </a:r>
            <a:r>
              <a:rPr lang="en-IN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 Exclusive </a:t>
            </a:r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in APAC  Region</a:t>
            </a:r>
          </a:p>
        </p:txBody>
      </p:sp>
      <p:pic>
        <p:nvPicPr>
          <p:cNvPr id="2050" name="Picture 2" descr="Arrow drawn with chalk">
            <a:extLst>
              <a:ext uri="{FF2B5EF4-FFF2-40B4-BE49-F238E27FC236}">
                <a16:creationId xmlns:a16="http://schemas.microsoft.com/office/drawing/2014/main" id="{ECF28F7E-BBFE-1438-976E-1DFABD4A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80" y="1356360"/>
            <a:ext cx="4663440" cy="3619500"/>
          </a:xfrm>
          <a:prstGeom prst="flowChartTermina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531383-EF19-3EF6-570A-CF8F49E8A5C2}"/>
              </a:ext>
            </a:extLst>
          </p:cNvPr>
          <p:cNvCxnSpPr>
            <a:cxnSpLocks/>
          </p:cNvCxnSpPr>
          <p:nvPr/>
        </p:nvCxnSpPr>
        <p:spPr>
          <a:xfrm>
            <a:off x="10058400" y="1280160"/>
            <a:ext cx="21336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E775D5-6558-B3CE-7D39-3194D907C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822961"/>
            <a:ext cx="6019800" cy="4465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71BE71-9D4C-AA26-8F66-E85695467CF4}"/>
              </a:ext>
            </a:extLst>
          </p:cNvPr>
          <p:cNvSpPr txBox="1"/>
          <p:nvPr/>
        </p:nvSpPr>
        <p:spPr>
          <a:xfrm>
            <a:off x="304800" y="6035039"/>
            <a:ext cx="220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err="1">
                <a:latin typeface="Helvetica" pitchFamily="2" charset="0"/>
              </a:rPr>
              <a:t>Atliq</a:t>
            </a:r>
            <a:r>
              <a:rPr lang="en-US" sz="1100" i="1" dirty="0">
                <a:latin typeface="Helvetica" pitchFamily="2" charset="0"/>
              </a:rPr>
              <a:t> Exclusive </a:t>
            </a:r>
            <a:r>
              <a:rPr lang="en-US" sz="1100" dirty="0">
                <a:latin typeface="Helvetica" pitchFamily="2" charset="0"/>
              </a:rPr>
              <a:t>operates in a diverse set of markets across the APAC region, highlighting its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broad operational footprint</a:t>
            </a:r>
            <a:r>
              <a:rPr lang="en-US" sz="1100" dirty="0">
                <a:latin typeface="Helvetica" pitchFamily="2" charset="0"/>
              </a:rPr>
              <a:t>.</a:t>
            </a:r>
            <a:endParaRPr lang="en-IN" sz="11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00D34A-DAC3-0B60-9A20-91E45705A098}"/>
              </a:ext>
            </a:extLst>
          </p:cNvPr>
          <p:cNvSpPr txBox="1"/>
          <p:nvPr/>
        </p:nvSpPr>
        <p:spPr>
          <a:xfrm>
            <a:off x="2613660" y="6035039"/>
            <a:ext cx="220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The APAC region is a key growth area for </a:t>
            </a:r>
            <a:r>
              <a:rPr lang="en-US" sz="1100" i="1" dirty="0" err="1">
                <a:latin typeface="Helvetica" pitchFamily="2" charset="0"/>
              </a:rPr>
              <a:t>AtliQ</a:t>
            </a:r>
            <a:r>
              <a:rPr lang="en-US" sz="1100" i="1" dirty="0">
                <a:latin typeface="Helvetica" pitchFamily="2" charset="0"/>
              </a:rPr>
              <a:t> Exclusive</a:t>
            </a:r>
            <a:r>
              <a:rPr lang="en-US" sz="1100" dirty="0">
                <a:latin typeface="Helvetica" pitchFamily="2" charset="0"/>
              </a:rPr>
              <a:t>, given its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market presence </a:t>
            </a:r>
            <a:r>
              <a:rPr lang="en-US" sz="1100" dirty="0">
                <a:latin typeface="Helvetica" pitchFamily="2" charset="0"/>
              </a:rPr>
              <a:t>and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potential for expansion</a:t>
            </a:r>
            <a:r>
              <a:rPr lang="en-US" sz="1100" dirty="0">
                <a:latin typeface="Helvetica" pitchFamily="2" charset="0"/>
              </a:rPr>
              <a:t>.</a:t>
            </a:r>
            <a:endParaRPr lang="en-IN" sz="1100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172AD-730A-6DB0-1BA8-B62F95B03AAE}"/>
              </a:ext>
            </a:extLst>
          </p:cNvPr>
          <p:cNvSpPr txBox="1"/>
          <p:nvPr/>
        </p:nvSpPr>
        <p:spPr>
          <a:xfrm>
            <a:off x="4922520" y="6065518"/>
            <a:ext cx="220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A tailored approach in each APAC market can help strengthen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customer relationships</a:t>
            </a:r>
            <a:r>
              <a:rPr lang="en-US" sz="1100" dirty="0">
                <a:latin typeface="Helvetica" pitchFamily="2" charset="0"/>
              </a:rPr>
              <a:t> and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drive sales</a:t>
            </a:r>
            <a:r>
              <a:rPr lang="en-US" sz="1100" dirty="0">
                <a:latin typeface="Helvetica" pitchFamily="2" charset="0"/>
              </a:rPr>
              <a:t>.</a:t>
            </a:r>
            <a:endParaRPr lang="en-IN" sz="1100" dirty="0"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8CA03-BCC0-1C53-A071-2D193EDAF47E}"/>
              </a:ext>
            </a:extLst>
          </p:cNvPr>
          <p:cNvSpPr txBox="1"/>
          <p:nvPr/>
        </p:nvSpPr>
        <p:spPr>
          <a:xfrm>
            <a:off x="7231380" y="6027001"/>
            <a:ext cx="220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Leveraging data-driven strategies in underperforming APAC markets could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unlock significant growth potential</a:t>
            </a:r>
            <a:r>
              <a:rPr lang="en-US" sz="1100" dirty="0">
                <a:latin typeface="Helvetica" pitchFamily="2" charset="0"/>
              </a:rPr>
              <a:t>..</a:t>
            </a:r>
            <a:endParaRPr lang="en-IN" sz="11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E736A-55EB-6FE9-BFD4-39865935B981}"/>
              </a:ext>
            </a:extLst>
          </p:cNvPr>
          <p:cNvSpPr txBox="1"/>
          <p:nvPr/>
        </p:nvSpPr>
        <p:spPr>
          <a:xfrm>
            <a:off x="9677400" y="6014381"/>
            <a:ext cx="22098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Helvetica" pitchFamily="2" charset="0"/>
              </a:rPr>
              <a:t>Partnerships with local distributors and retailers in APAC markets can enhance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brand visibility </a:t>
            </a:r>
            <a:r>
              <a:rPr lang="en-US" sz="1100" dirty="0">
                <a:latin typeface="Helvetica" pitchFamily="2" charset="0"/>
              </a:rPr>
              <a:t>and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customer engagement.</a:t>
            </a:r>
            <a:endParaRPr lang="en-IN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A0A00-378F-46FF-1E06-E496B29F0FB4}"/>
              </a:ext>
            </a:extLst>
          </p:cNvPr>
          <p:cNvSpPr txBox="1"/>
          <p:nvPr/>
        </p:nvSpPr>
        <p:spPr>
          <a:xfrm>
            <a:off x="1036320" y="5562600"/>
            <a:ext cx="85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Helvetica" pitchFamily="2" charset="0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FB2B14-56B7-1FB3-89D0-9405E09260BC}"/>
              </a:ext>
            </a:extLst>
          </p:cNvPr>
          <p:cNvSpPr txBox="1"/>
          <p:nvPr/>
        </p:nvSpPr>
        <p:spPr>
          <a:xfrm>
            <a:off x="3619500" y="5562600"/>
            <a:ext cx="85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Helvetica" pitchFamily="2" charset="0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6A058-091C-796D-AF5B-EFAA1A006303}"/>
              </a:ext>
            </a:extLst>
          </p:cNvPr>
          <p:cNvSpPr txBox="1"/>
          <p:nvPr/>
        </p:nvSpPr>
        <p:spPr>
          <a:xfrm>
            <a:off x="5775960" y="5562600"/>
            <a:ext cx="85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Helvetica" pitchFamily="2" charset="0"/>
              </a:rPr>
              <a:t>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490CEE-37A3-5DA7-DF1A-82669B73B4C6}"/>
              </a:ext>
            </a:extLst>
          </p:cNvPr>
          <p:cNvSpPr txBox="1"/>
          <p:nvPr/>
        </p:nvSpPr>
        <p:spPr>
          <a:xfrm>
            <a:off x="8183880" y="5562600"/>
            <a:ext cx="853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Helvetica" pitchFamily="2" charset="0"/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3B276B-E90A-E12D-4BAB-30321A6716CB}"/>
              </a:ext>
            </a:extLst>
          </p:cNvPr>
          <p:cNvSpPr txBox="1"/>
          <p:nvPr/>
        </p:nvSpPr>
        <p:spPr>
          <a:xfrm>
            <a:off x="10591800" y="5557181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Helvetica" pitchFamily="2" charset="0"/>
              </a:rPr>
              <a:t>05</a:t>
            </a:r>
          </a:p>
          <a:p>
            <a:endParaRPr lang="en-IN" sz="1600" b="1" dirty="0">
              <a:latin typeface="Helvetica" pitchFamily="2" charset="0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870C16BF-15FF-023F-B5B3-D4642CE26183}"/>
              </a:ext>
            </a:extLst>
          </p:cNvPr>
          <p:cNvSpPr/>
          <p:nvPr/>
        </p:nvSpPr>
        <p:spPr>
          <a:xfrm>
            <a:off x="1066800" y="5448297"/>
            <a:ext cx="441960" cy="617221"/>
          </a:xfrm>
          <a:prstGeom prst="arc">
            <a:avLst>
              <a:gd name="adj1" fmla="val 16200000"/>
              <a:gd name="adj2" fmla="val 3322553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62DE0852-7AC6-3CDE-61D3-18BA87731B5D}"/>
              </a:ext>
            </a:extLst>
          </p:cNvPr>
          <p:cNvSpPr/>
          <p:nvPr/>
        </p:nvSpPr>
        <p:spPr>
          <a:xfrm>
            <a:off x="3672840" y="5479016"/>
            <a:ext cx="441960" cy="617221"/>
          </a:xfrm>
          <a:prstGeom prst="arc">
            <a:avLst>
              <a:gd name="adj1" fmla="val 16200000"/>
              <a:gd name="adj2" fmla="val 3322553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6BEDCD49-DC8E-5755-128B-F0D7BB27BC25}"/>
              </a:ext>
            </a:extLst>
          </p:cNvPr>
          <p:cNvSpPr/>
          <p:nvPr/>
        </p:nvSpPr>
        <p:spPr>
          <a:xfrm>
            <a:off x="5814060" y="5438921"/>
            <a:ext cx="441960" cy="617221"/>
          </a:xfrm>
          <a:prstGeom prst="arc">
            <a:avLst>
              <a:gd name="adj1" fmla="val 16200000"/>
              <a:gd name="adj2" fmla="val 3322553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42B5ACDE-228A-26DB-3DC0-6D3D1CE2CA0F}"/>
              </a:ext>
            </a:extLst>
          </p:cNvPr>
          <p:cNvSpPr/>
          <p:nvPr/>
        </p:nvSpPr>
        <p:spPr>
          <a:xfrm>
            <a:off x="8229600" y="5448297"/>
            <a:ext cx="441960" cy="617221"/>
          </a:xfrm>
          <a:prstGeom prst="arc">
            <a:avLst>
              <a:gd name="adj1" fmla="val 16200000"/>
              <a:gd name="adj2" fmla="val 3322553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01BDEC7A-2D7F-6A68-4226-61777A055651}"/>
              </a:ext>
            </a:extLst>
          </p:cNvPr>
          <p:cNvSpPr/>
          <p:nvPr/>
        </p:nvSpPr>
        <p:spPr>
          <a:xfrm>
            <a:off x="10645140" y="5448297"/>
            <a:ext cx="441960" cy="617221"/>
          </a:xfrm>
          <a:prstGeom prst="arc">
            <a:avLst>
              <a:gd name="adj1" fmla="val 16200000"/>
              <a:gd name="adj2" fmla="val 3322553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230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isplay 3">
            <a:extLst>
              <a:ext uri="{FF2B5EF4-FFF2-40B4-BE49-F238E27FC236}">
                <a16:creationId xmlns:a16="http://schemas.microsoft.com/office/drawing/2014/main" id="{591FC1B3-1FE3-6F82-99E1-1EC222D0F683}"/>
              </a:ext>
            </a:extLst>
          </p:cNvPr>
          <p:cNvSpPr/>
          <p:nvPr/>
        </p:nvSpPr>
        <p:spPr>
          <a:xfrm rot="10800000" flipH="1">
            <a:off x="-2600960" y="5122584"/>
            <a:ext cx="5841999" cy="1602067"/>
          </a:xfrm>
          <a:prstGeom prst="flowChartDisplay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Display 2">
            <a:extLst>
              <a:ext uri="{FF2B5EF4-FFF2-40B4-BE49-F238E27FC236}">
                <a16:creationId xmlns:a16="http://schemas.microsoft.com/office/drawing/2014/main" id="{A6BDB2EC-2EEC-BC20-871D-74CD2BB06046}"/>
              </a:ext>
            </a:extLst>
          </p:cNvPr>
          <p:cNvSpPr/>
          <p:nvPr/>
        </p:nvSpPr>
        <p:spPr>
          <a:xfrm rot="16200000">
            <a:off x="-570306" y="1551381"/>
            <a:ext cx="3566160" cy="2425548"/>
          </a:xfrm>
          <a:prstGeom prst="flowChartDisplay">
            <a:avLst/>
          </a:prstGeom>
          <a:solidFill>
            <a:srgbClr val="F48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8C85E-264F-9EC0-DF7C-A8D3F6872352}"/>
              </a:ext>
            </a:extLst>
          </p:cNvPr>
          <p:cNvSpPr txBox="1"/>
          <p:nvPr/>
        </p:nvSpPr>
        <p:spPr>
          <a:xfrm>
            <a:off x="320040" y="0"/>
            <a:ext cx="728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Unique Products Overview</a:t>
            </a:r>
          </a:p>
        </p:txBody>
      </p:sp>
      <p:pic>
        <p:nvPicPr>
          <p:cNvPr id="4098" name="Picture 2" descr="Positive young handsome dark-skinned man with curly hair in leaves printed shirt holding megaphone on a pink background">
            <a:extLst>
              <a:ext uri="{FF2B5EF4-FFF2-40B4-BE49-F238E27FC236}">
                <a16:creationId xmlns:a16="http://schemas.microsoft.com/office/drawing/2014/main" id="{B583E6D4-F18D-1E05-86A7-9979D8B72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4960" y="1895475"/>
            <a:ext cx="5962650" cy="3981450"/>
          </a:xfrm>
          <a:prstGeom prst="flowChartDelay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B37A28-310B-59DE-1F01-C9B81FB6F4AF}"/>
              </a:ext>
            </a:extLst>
          </p:cNvPr>
          <p:cNvCxnSpPr/>
          <p:nvPr/>
        </p:nvCxnSpPr>
        <p:spPr>
          <a:xfrm>
            <a:off x="0" y="1234440"/>
            <a:ext cx="38557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20F14D-DCD1-AC32-5879-ACD25445B5EC}"/>
              </a:ext>
            </a:extLst>
          </p:cNvPr>
          <p:cNvSpPr txBox="1"/>
          <p:nvPr/>
        </p:nvSpPr>
        <p:spPr>
          <a:xfrm>
            <a:off x="4485081" y="1234439"/>
            <a:ext cx="2240280" cy="1138773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Helvetica" pitchFamily="2" charset="0"/>
              </a:rPr>
              <a:t>2020 Products</a:t>
            </a:r>
          </a:p>
          <a:p>
            <a:pPr algn="ctr"/>
            <a:r>
              <a:rPr lang="en-IN" dirty="0">
                <a:latin typeface="Helvetica" pitchFamily="2" charset="0"/>
              </a:rPr>
              <a:t> </a:t>
            </a:r>
          </a:p>
          <a:p>
            <a:pPr algn="ctr"/>
            <a:r>
              <a:rPr lang="en-IN" sz="3200" dirty="0">
                <a:latin typeface="Helvetica" pitchFamily="2" charset="0"/>
              </a:rPr>
              <a:t>245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ADF9AC-4B1A-78AF-43F3-DE383E1111D7}"/>
              </a:ext>
            </a:extLst>
          </p:cNvPr>
          <p:cNvSpPr txBox="1"/>
          <p:nvPr/>
        </p:nvSpPr>
        <p:spPr>
          <a:xfrm>
            <a:off x="7136130" y="1234440"/>
            <a:ext cx="2240280" cy="1138773"/>
          </a:xfrm>
          <a:prstGeom prst="rect">
            <a:avLst/>
          </a:prstGeom>
          <a:gradFill flip="none" rotWithShape="1">
            <a:gsLst>
              <a:gs pos="0">
                <a:srgbClr val="F48CFC">
                  <a:tint val="66000"/>
                  <a:satMod val="160000"/>
                </a:srgbClr>
              </a:gs>
              <a:gs pos="50000">
                <a:srgbClr val="F48CFC">
                  <a:tint val="44500"/>
                  <a:satMod val="160000"/>
                </a:srgbClr>
              </a:gs>
              <a:gs pos="100000">
                <a:srgbClr val="F48CF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Helvetica" pitchFamily="2" charset="0"/>
              </a:rPr>
              <a:t>2021 Products</a:t>
            </a:r>
          </a:p>
          <a:p>
            <a:pPr algn="ctr"/>
            <a:r>
              <a:rPr lang="en-IN" dirty="0">
                <a:latin typeface="Helvetica" pitchFamily="2" charset="0"/>
              </a:rPr>
              <a:t> </a:t>
            </a:r>
          </a:p>
          <a:p>
            <a:pPr algn="ctr"/>
            <a:r>
              <a:rPr lang="en-IN" sz="3200" dirty="0">
                <a:latin typeface="Helvetica" pitchFamily="2" charset="0"/>
              </a:rPr>
              <a:t>334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4FE74-1285-4ECF-1EB9-3A718BAB458D}"/>
              </a:ext>
            </a:extLst>
          </p:cNvPr>
          <p:cNvSpPr txBox="1"/>
          <p:nvPr/>
        </p:nvSpPr>
        <p:spPr>
          <a:xfrm>
            <a:off x="9787179" y="1234439"/>
            <a:ext cx="2240280" cy="1138773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Helvetica" pitchFamily="2" charset="0"/>
              </a:rPr>
              <a:t>Growth Rate</a:t>
            </a:r>
          </a:p>
          <a:p>
            <a:pPr algn="ctr"/>
            <a:r>
              <a:rPr lang="en-IN" dirty="0">
                <a:latin typeface="Helvetica" pitchFamily="2" charset="0"/>
              </a:rPr>
              <a:t> </a:t>
            </a:r>
          </a:p>
          <a:p>
            <a:pPr algn="ctr"/>
            <a:r>
              <a:rPr lang="en-IN" sz="3200" dirty="0">
                <a:latin typeface="Helvetica" pitchFamily="2" charset="0"/>
              </a:rPr>
              <a:t>36.33%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123293-D720-438D-14EA-BDFCB4419C8D}"/>
              </a:ext>
            </a:extLst>
          </p:cNvPr>
          <p:cNvSpPr txBox="1"/>
          <p:nvPr/>
        </p:nvSpPr>
        <p:spPr>
          <a:xfrm>
            <a:off x="5603358" y="2805646"/>
            <a:ext cx="5305647" cy="415498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6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6">
                  <a:lumMod val="40000"/>
                  <a:lumOff val="6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Growth Strategy</a:t>
            </a:r>
          </a:p>
          <a:p>
            <a:pPr algn="ctr"/>
            <a:endParaRPr lang="en-IN" dirty="0">
              <a:latin typeface="Helvetica" pitchFamily="2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Helvetica" pitchFamily="2" charset="0"/>
              </a:rPr>
              <a:t>Product Expansion: </a:t>
            </a:r>
            <a:r>
              <a:rPr lang="en-US" sz="1100" dirty="0">
                <a:latin typeface="Helvetica" pitchFamily="2" charset="0"/>
              </a:rPr>
              <a:t>Unique product offerings grew by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36.33%</a:t>
            </a:r>
            <a:r>
              <a:rPr lang="en-US" sz="1100" dirty="0">
                <a:latin typeface="Helvetica" pitchFamily="2" charset="0"/>
              </a:rPr>
              <a:t> from 2020 to 2021. Focus on sustaining this growth through innovation and diversification in high-performing categories like 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Accessories and Notebooks.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Helvetica" pitchFamily="2" charset="0"/>
              </a:rPr>
              <a:t>High-Growth Segments</a:t>
            </a:r>
            <a:r>
              <a:rPr lang="en-US" sz="1400" dirty="0">
                <a:latin typeface="Helvetica" pitchFamily="2" charset="0"/>
              </a:rPr>
              <a:t>: 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Desktop segment </a:t>
            </a:r>
            <a:r>
              <a:rPr lang="en-US" sz="1100" dirty="0">
                <a:latin typeface="Helvetica" pitchFamily="2" charset="0"/>
              </a:rPr>
              <a:t>saw a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214.29% </a:t>
            </a:r>
            <a:r>
              <a:rPr lang="en-US" sz="1100" dirty="0">
                <a:latin typeface="Helvetica" pitchFamily="2" charset="0"/>
              </a:rPr>
              <a:t>increase in unique products. Expand efforts to cater to the rising demand for 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Business and Personal Desktops</a:t>
            </a:r>
            <a:r>
              <a:rPr lang="en-US" sz="1100" dirty="0">
                <a:latin typeface="Helvetica" pitchFamily="2" charset="0"/>
              </a:rPr>
              <a:t> to maximize returns.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Helvetica" pitchFamily="2" charset="0"/>
              </a:rPr>
              <a:t>Profit Maximization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: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Networking products </a:t>
            </a:r>
            <a:r>
              <a:rPr lang="en-US" sz="1100" dirty="0">
                <a:latin typeface="Helvetica" pitchFamily="2" charset="0"/>
              </a:rPr>
              <a:t>have the highest Gross Sales (AVG_GS: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$5105.63</a:t>
            </a:r>
            <a:r>
              <a:rPr lang="en-US" sz="1100" dirty="0">
                <a:latin typeface="Helvetica" pitchFamily="2" charset="0"/>
              </a:rPr>
              <a:t>) and Gross Margin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(70.26%). </a:t>
            </a:r>
            <a:r>
              <a:rPr lang="en-US" sz="1100" dirty="0">
                <a:latin typeface="Helvetica" pitchFamily="2" charset="0"/>
              </a:rPr>
              <a:t>Strategically increase market penetration for premium networking products like 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Wi-Fi extenders</a:t>
            </a:r>
            <a:r>
              <a:rPr lang="en-US" sz="1200" dirty="0">
                <a:latin typeface="Helvetica" pitchFamily="2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Helvetica" pitchFamily="2" charset="0"/>
              </a:rPr>
              <a:t>Accessory Upselling</a:t>
            </a:r>
            <a:r>
              <a:rPr lang="en-US" sz="1400" dirty="0">
                <a:latin typeface="Helvetica" pitchFamily="2" charset="0"/>
              </a:rPr>
              <a:t>: </a:t>
            </a:r>
            <a:r>
              <a:rPr lang="en-US" sz="1100" dirty="0">
                <a:latin typeface="Helvetica" pitchFamily="2" charset="0"/>
              </a:rPr>
              <a:t>The Accessories segment contributes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29.22%</a:t>
            </a:r>
            <a:r>
              <a:rPr lang="en-US" sz="1100" dirty="0">
                <a:latin typeface="Helvetica" pitchFamily="2" charset="0"/>
              </a:rPr>
              <a:t> of unique product growth with significant demand. Bundle products with higher-margin items to boost revenue.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Helvetica" pitchFamily="2" charset="0"/>
              </a:rPr>
              <a:t>Focus on Storage Solutions</a:t>
            </a:r>
            <a:r>
              <a:rPr lang="en-US" sz="1100" dirty="0">
                <a:latin typeface="Helvetica" pitchFamily="2" charset="0"/>
              </a:rPr>
              <a:t>: 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External Solid-State Drives </a:t>
            </a:r>
            <a:r>
              <a:rPr lang="en-US" sz="1100" dirty="0">
                <a:latin typeface="Helvetica" pitchFamily="2" charset="0"/>
              </a:rPr>
              <a:t>and 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USB Flash Drives </a:t>
            </a:r>
            <a:r>
              <a:rPr lang="en-US" sz="1100" dirty="0">
                <a:latin typeface="Helvetica" pitchFamily="2" charset="0"/>
              </a:rPr>
              <a:t>show strong growth potential </a:t>
            </a:r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(22.06% and 17.65%, </a:t>
            </a:r>
            <a:r>
              <a:rPr lang="en-US" sz="1100" dirty="0">
                <a:latin typeface="Helvetica" pitchFamily="2" charset="0"/>
              </a:rPr>
              <a:t>respectively). Leverage this demand to drive profitability in Storage solutions.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b="1" dirty="0">
                <a:latin typeface="Helvetica" pitchFamily="2" charset="0"/>
              </a:rPr>
              <a:t>Balanced Diversification</a:t>
            </a:r>
            <a:r>
              <a:rPr lang="en-US" sz="1400" dirty="0">
                <a:latin typeface="Helvetica" pitchFamily="2" charset="0"/>
              </a:rPr>
              <a:t>: </a:t>
            </a:r>
            <a:r>
              <a:rPr lang="en-US" sz="1100" dirty="0">
                <a:latin typeface="Helvetica" pitchFamily="2" charset="0"/>
              </a:rPr>
              <a:t>Maintain a balanced approach by scaling up low-growth segments (e.g., </a:t>
            </a:r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Storage</a:t>
            </a:r>
            <a:r>
              <a:rPr lang="en-US" sz="1100" dirty="0">
                <a:latin typeface="Helvetica" pitchFamily="2" charset="0"/>
              </a:rPr>
              <a:t>) while strengthening high-margin and high-demand categories.</a:t>
            </a:r>
            <a:endParaRPr lang="en-IN" sz="1100" dirty="0">
              <a:latin typeface="Helvetica" pitchFamily="2" charset="0"/>
            </a:endParaRPr>
          </a:p>
          <a:p>
            <a:pPr algn="just"/>
            <a:r>
              <a:rPr lang="en-IN" sz="1100" dirty="0"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525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4476E-D1BE-BA9A-CD53-AF44E0AE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725" y="1250261"/>
            <a:ext cx="8240275" cy="4438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13B77-3610-39CE-320F-2C9C9E520EED}"/>
              </a:ext>
            </a:extLst>
          </p:cNvPr>
          <p:cNvSpPr txBox="1"/>
          <p:nvPr/>
        </p:nvSpPr>
        <p:spPr>
          <a:xfrm>
            <a:off x="315884" y="0"/>
            <a:ext cx="801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Product Segment Analysis By Year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A474-3874-087A-7384-FD5B25D4634C}"/>
              </a:ext>
            </a:extLst>
          </p:cNvPr>
          <p:cNvGrpSpPr/>
          <p:nvPr/>
        </p:nvGrpSpPr>
        <p:grpSpPr>
          <a:xfrm>
            <a:off x="-2600960" y="981075"/>
            <a:ext cx="6456680" cy="5743576"/>
            <a:chOff x="-2600960" y="981075"/>
            <a:chExt cx="6456680" cy="5743576"/>
          </a:xfrm>
        </p:grpSpPr>
        <p:sp>
          <p:nvSpPr>
            <p:cNvPr id="5" name="Flowchart: Display 4">
              <a:extLst>
                <a:ext uri="{FF2B5EF4-FFF2-40B4-BE49-F238E27FC236}">
                  <a16:creationId xmlns:a16="http://schemas.microsoft.com/office/drawing/2014/main" id="{1E9D7868-0FA9-60CA-61A5-EEE5D53800C0}"/>
                </a:ext>
              </a:extLst>
            </p:cNvPr>
            <p:cNvSpPr/>
            <p:nvPr/>
          </p:nvSpPr>
          <p:spPr>
            <a:xfrm rot="10800000" flipH="1">
              <a:off x="-2600960" y="5122584"/>
              <a:ext cx="5841999" cy="1602067"/>
            </a:xfrm>
            <a:prstGeom prst="flowChartDisplay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lowchart: Display 5">
              <a:extLst>
                <a:ext uri="{FF2B5EF4-FFF2-40B4-BE49-F238E27FC236}">
                  <a16:creationId xmlns:a16="http://schemas.microsoft.com/office/drawing/2014/main" id="{BF9300A5-7C6E-FC47-CEBA-12F6680FAA00}"/>
                </a:ext>
              </a:extLst>
            </p:cNvPr>
            <p:cNvSpPr/>
            <p:nvPr/>
          </p:nvSpPr>
          <p:spPr>
            <a:xfrm rot="16200000">
              <a:off x="-570306" y="1551381"/>
              <a:ext cx="3566160" cy="2425548"/>
            </a:xfrm>
            <a:prstGeom prst="flowChartDisplay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C08BB56-63A9-F407-C6C3-610FA1178714}"/>
                </a:ext>
              </a:extLst>
            </p:cNvPr>
            <p:cNvCxnSpPr/>
            <p:nvPr/>
          </p:nvCxnSpPr>
          <p:spPr>
            <a:xfrm>
              <a:off x="0" y="1234440"/>
              <a:ext cx="385572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52" name="Picture 4" descr="Top view frame of economy charts">
            <a:extLst>
              <a:ext uri="{FF2B5EF4-FFF2-40B4-BE49-F238E27FC236}">
                <a16:creationId xmlns:a16="http://schemas.microsoft.com/office/drawing/2014/main" id="{6DEE22FA-EF36-A4C1-BFEC-D3DFFDDD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004" y="1907234"/>
            <a:ext cx="4322619" cy="3971925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A08086-AD6F-BB8E-B391-6343F2018E67}"/>
              </a:ext>
            </a:extLst>
          </p:cNvPr>
          <p:cNvSpPr/>
          <p:nvPr/>
        </p:nvSpPr>
        <p:spPr>
          <a:xfrm>
            <a:off x="4189615" y="3728720"/>
            <a:ext cx="7667105" cy="5994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69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AA2F9-4D6D-46EA-42E6-479BDEA9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"/>
            <a:ext cx="10515600" cy="640080"/>
          </a:xfrm>
        </p:spPr>
        <p:txBody>
          <a:bodyPr>
            <a:norm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Product Segments Analysis and Insights</a:t>
            </a:r>
          </a:p>
        </p:txBody>
      </p:sp>
      <p:sp>
        <p:nvSpPr>
          <p:cNvPr id="3" name="Flowchart: Display 2">
            <a:extLst>
              <a:ext uri="{FF2B5EF4-FFF2-40B4-BE49-F238E27FC236}">
                <a16:creationId xmlns:a16="http://schemas.microsoft.com/office/drawing/2014/main" id="{7EC4C41E-F825-F380-DA18-50D88E73F6A2}"/>
              </a:ext>
            </a:extLst>
          </p:cNvPr>
          <p:cNvSpPr/>
          <p:nvPr/>
        </p:nvSpPr>
        <p:spPr>
          <a:xfrm rot="16200000">
            <a:off x="-2610802" y="3927157"/>
            <a:ext cx="7065645" cy="1478280"/>
          </a:xfrm>
          <a:prstGeom prst="flowChartDisplay">
            <a:avLst/>
          </a:prstGeom>
          <a:solidFill>
            <a:srgbClr val="F48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4" name="Picture 4" descr="Stock Exchange Trading Forex Finance Graphic Concept">
            <a:extLst>
              <a:ext uri="{FF2B5EF4-FFF2-40B4-BE49-F238E27FC236}">
                <a16:creationId xmlns:a16="http://schemas.microsoft.com/office/drawing/2014/main" id="{E695799D-8467-ADC5-167D-C48BD014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3560"/>
            <a:ext cx="3794760" cy="379476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2AD08C-34A1-2BB0-2ADA-2E2AEB9D5B8A}"/>
              </a:ext>
            </a:extLst>
          </p:cNvPr>
          <p:cNvCxnSpPr/>
          <p:nvPr/>
        </p:nvCxnSpPr>
        <p:spPr>
          <a:xfrm>
            <a:off x="1066800" y="5730240"/>
            <a:ext cx="21640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8155A8E-D868-AF18-70A7-CD0CF1C87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224120"/>
              </p:ext>
            </p:extLst>
          </p:nvPr>
        </p:nvGraphicFramePr>
        <p:xfrm>
          <a:off x="3794760" y="1008379"/>
          <a:ext cx="8128002" cy="58496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7082227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3006862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489945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9979260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338205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36723556"/>
                    </a:ext>
                  </a:extLst>
                </a:gridCol>
              </a:tblGrid>
              <a:tr h="835660">
                <a:tc>
                  <a:txBody>
                    <a:bodyPr/>
                    <a:lstStyle/>
                    <a:p>
                      <a:pPr algn="ctr"/>
                      <a:endParaRPr lang="en-IN" sz="16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Product Count%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atin typeface="Helvetica" pitchFamily="2" charset="0"/>
                        </a:rPr>
                        <a:t>Avg</a:t>
                      </a:r>
                      <a:r>
                        <a:rPr lang="en-IN" sz="1600" dirty="0">
                          <a:latin typeface="Helvetica" pitchFamily="2" charset="0"/>
                        </a:rPr>
                        <a:t> MC</a:t>
                      </a:r>
                    </a:p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($)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atin typeface="Helvetica" pitchFamily="2" charset="0"/>
                        </a:rPr>
                        <a:t>Avg</a:t>
                      </a:r>
                      <a:r>
                        <a:rPr lang="en-IN" sz="1600" dirty="0">
                          <a:latin typeface="Helvetica" pitchFamily="2" charset="0"/>
                        </a:rPr>
                        <a:t> GS</a:t>
                      </a:r>
                    </a:p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($)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Gross Margin Impact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Growth Opportunity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035810"/>
                  </a:ext>
                </a:extLst>
              </a:tr>
              <a:tr h="83566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Notebook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32.49%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695.49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2,323.83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70.07%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Expand product variety to maintain leadership</a:t>
                      </a:r>
                      <a:r>
                        <a:rPr lang="en-US" sz="1200" dirty="0"/>
                        <a:t>.</a:t>
                      </a:r>
                      <a:endParaRPr lang="en-IN" sz="1200" dirty="0"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954841"/>
                  </a:ext>
                </a:extLst>
              </a:tr>
              <a:tr h="83566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Accessories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29.22%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612.42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2047.09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70.08%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Leverage popularity to boost premium accessory sales</a:t>
                      </a:r>
                      <a:endParaRPr lang="en-IN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3775474"/>
                  </a:ext>
                </a:extLst>
              </a:tr>
              <a:tr h="83566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Peripherals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21.16%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560.00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1,876.74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70.16%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sz="1100" dirty="0">
                          <a:latin typeface="Helvetica" pitchFamily="2" charset="0"/>
                        </a:rPr>
                        <a:t>Focus on bundling peripherals for upselling.</a:t>
                      </a:r>
                      <a:endParaRPr lang="en-IN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1273858"/>
                  </a:ext>
                </a:extLst>
              </a:tr>
              <a:tr h="83566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8.06%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878.35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2,919.91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69.92%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Target enterprise customers for higher sales volume</a:t>
                      </a:r>
                      <a:endParaRPr lang="en-IN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874754"/>
                  </a:ext>
                </a:extLst>
              </a:tr>
              <a:tr h="83566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6.80%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909.70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3,024.80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70.02%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Promote high-margin storage products for profitability</a:t>
                      </a:r>
                      <a:endParaRPr lang="en-IN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2661791"/>
                  </a:ext>
                </a:extLst>
              </a:tr>
              <a:tr h="83566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Networking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2.27%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1518.57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5,105.63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Helvetica" pitchFamily="2" charset="0"/>
                        </a:rPr>
                        <a:t>70.26%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Tap into growing demand for networking solutions.</a:t>
                      </a:r>
                      <a:endParaRPr lang="en-IN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1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381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6CA1-083A-9EF1-D69D-50B73657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0"/>
            <a:ext cx="8503920" cy="655320"/>
          </a:xfrm>
        </p:spPr>
        <p:txBody>
          <a:bodyPr>
            <a:norm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Desktop Segment Growth Potential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97BD385-63D8-328F-D712-427504259020}"/>
              </a:ext>
            </a:extLst>
          </p:cNvPr>
          <p:cNvSpPr/>
          <p:nvPr/>
        </p:nvSpPr>
        <p:spPr>
          <a:xfrm flipV="1">
            <a:off x="3154680" y="777240"/>
            <a:ext cx="5882640" cy="5943600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6DFFD6-B21A-0099-E37E-DA27545839BE}"/>
              </a:ext>
            </a:extLst>
          </p:cNvPr>
          <p:cNvSpPr/>
          <p:nvPr/>
        </p:nvSpPr>
        <p:spPr>
          <a:xfrm>
            <a:off x="3520440" y="2072640"/>
            <a:ext cx="5196840" cy="61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EF1C4D-7AC3-2BFD-C9BD-F21013A18136}"/>
              </a:ext>
            </a:extLst>
          </p:cNvPr>
          <p:cNvSpPr/>
          <p:nvPr/>
        </p:nvSpPr>
        <p:spPr>
          <a:xfrm>
            <a:off x="4724400" y="4088130"/>
            <a:ext cx="3063240" cy="617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8D368-A5ED-4DC1-714A-00D26C6D64AC}"/>
              </a:ext>
            </a:extLst>
          </p:cNvPr>
          <p:cNvSpPr txBox="1"/>
          <p:nvPr/>
        </p:nvSpPr>
        <p:spPr>
          <a:xfrm>
            <a:off x="9555480" y="964644"/>
            <a:ext cx="26365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Helvetica" pitchFamily="2" charset="0"/>
              </a:rPr>
              <a:t>Market Opportunity</a:t>
            </a:r>
          </a:p>
          <a:p>
            <a:pPr algn="ctr"/>
            <a:r>
              <a:rPr lang="en-IN" sz="1200" dirty="0">
                <a:latin typeface="Helvetica" pitchFamily="2" charset="0"/>
              </a:rPr>
              <a:t>The desktop segment has experienced over </a:t>
            </a: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200%</a:t>
            </a:r>
            <a:r>
              <a:rPr lang="en-IN" sz="1200" dirty="0">
                <a:latin typeface="Helvetica" pitchFamily="2" charset="0"/>
              </a:rPr>
              <a:t> growth indicating strong market demand for new products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01034-1D24-332F-5B87-9A3062FC93E4}"/>
              </a:ext>
            </a:extLst>
          </p:cNvPr>
          <p:cNvSpPr txBox="1"/>
          <p:nvPr/>
        </p:nvSpPr>
        <p:spPr>
          <a:xfrm>
            <a:off x="0" y="2980134"/>
            <a:ext cx="323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Helvetica" pitchFamily="2" charset="0"/>
              </a:rPr>
              <a:t>Product Expansion</a:t>
            </a:r>
          </a:p>
          <a:p>
            <a:pPr algn="ctr"/>
            <a:r>
              <a:rPr lang="en-IN" sz="1200" dirty="0">
                <a:latin typeface="Helvetica" pitchFamily="2" charset="0"/>
              </a:rPr>
              <a:t>Diversifying and increasing the product line can maximise profits in the rapidly growing desktop segment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485EE-9C3F-725D-3A5A-679EC5156E15}"/>
              </a:ext>
            </a:extLst>
          </p:cNvPr>
          <p:cNvSpPr txBox="1"/>
          <p:nvPr/>
        </p:nvSpPr>
        <p:spPr>
          <a:xfrm>
            <a:off x="7787640" y="5049798"/>
            <a:ext cx="3230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Helvetica" pitchFamily="2" charset="0"/>
              </a:rPr>
              <a:t>Sales Strategy</a:t>
            </a:r>
          </a:p>
          <a:p>
            <a:pPr algn="ctr"/>
            <a:r>
              <a:rPr lang="en-IN" sz="1200" dirty="0">
                <a:latin typeface="Helvetica" pitchFamily="2" charset="0"/>
              </a:rPr>
              <a:t>Implement </a:t>
            </a:r>
            <a:r>
              <a:rPr lang="en-IN" sz="12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targeted marketing </a:t>
            </a:r>
            <a:r>
              <a:rPr lang="en-IN" sz="1200" dirty="0">
                <a:latin typeface="Helvetica" pitchFamily="2" charset="0"/>
              </a:rPr>
              <a:t>efforts to capitalize on the desktop segments significant growth potential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3F94C09-9FFB-8C6C-539F-0B2EC43CE8AF}"/>
              </a:ext>
            </a:extLst>
          </p:cNvPr>
          <p:cNvSpPr/>
          <p:nvPr/>
        </p:nvSpPr>
        <p:spPr>
          <a:xfrm>
            <a:off x="5897880" y="1249680"/>
            <a:ext cx="426720" cy="40011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F256E2-AFBD-44DA-A21A-1DABD7E5847D}"/>
              </a:ext>
            </a:extLst>
          </p:cNvPr>
          <p:cNvSpPr txBox="1"/>
          <p:nvPr/>
        </p:nvSpPr>
        <p:spPr>
          <a:xfrm>
            <a:off x="5897880" y="1249680"/>
            <a:ext cx="71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" pitchFamily="2" charset="0"/>
              </a:rPr>
              <a:t>01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4EB8FD8-72B1-B785-F1A7-C68DAC06894A}"/>
              </a:ext>
            </a:extLst>
          </p:cNvPr>
          <p:cNvSpPr/>
          <p:nvPr/>
        </p:nvSpPr>
        <p:spPr>
          <a:xfrm>
            <a:off x="5897880" y="3247995"/>
            <a:ext cx="426720" cy="40011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603627-7982-937B-D607-CF1D54172D0B}"/>
              </a:ext>
            </a:extLst>
          </p:cNvPr>
          <p:cNvSpPr txBox="1"/>
          <p:nvPr/>
        </p:nvSpPr>
        <p:spPr>
          <a:xfrm>
            <a:off x="5897880" y="3265170"/>
            <a:ext cx="71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" pitchFamily="2" charset="0"/>
              </a:rPr>
              <a:t>02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0F71A14-4B0A-3969-7FC2-BB64D0BC609B}"/>
              </a:ext>
            </a:extLst>
          </p:cNvPr>
          <p:cNvSpPr/>
          <p:nvPr/>
        </p:nvSpPr>
        <p:spPr>
          <a:xfrm>
            <a:off x="5897880" y="5208210"/>
            <a:ext cx="426720" cy="40011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8C3C1-1C4C-610F-5036-84AAB1D0C47D}"/>
              </a:ext>
            </a:extLst>
          </p:cNvPr>
          <p:cNvSpPr txBox="1"/>
          <p:nvPr/>
        </p:nvSpPr>
        <p:spPr>
          <a:xfrm>
            <a:off x="5897880" y="5208210"/>
            <a:ext cx="716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" pitchFamily="2" charset="0"/>
              </a:rPr>
              <a:t>03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6492FA-2154-7C81-B678-CDB96D14DB03}"/>
              </a:ext>
            </a:extLst>
          </p:cNvPr>
          <p:cNvCxnSpPr>
            <a:cxnSpLocks/>
          </p:cNvCxnSpPr>
          <p:nvPr/>
        </p:nvCxnSpPr>
        <p:spPr>
          <a:xfrm>
            <a:off x="6324600" y="1449735"/>
            <a:ext cx="32308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16287E-C417-9B1A-42D4-AF35DD514609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048000" y="3429000"/>
            <a:ext cx="2849880" cy="362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4792AB-961D-7B34-2102-68428D27420B}"/>
              </a:ext>
            </a:extLst>
          </p:cNvPr>
          <p:cNvCxnSpPr>
            <a:cxnSpLocks/>
          </p:cNvCxnSpPr>
          <p:nvPr/>
        </p:nvCxnSpPr>
        <p:spPr>
          <a:xfrm>
            <a:off x="6324600" y="5408265"/>
            <a:ext cx="16154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BC7DB6D-3A95-2AED-C189-95530CD13F14}"/>
              </a:ext>
            </a:extLst>
          </p:cNvPr>
          <p:cNvSpPr txBox="1"/>
          <p:nvPr/>
        </p:nvSpPr>
        <p:spPr>
          <a:xfrm>
            <a:off x="9403080" y="6611779"/>
            <a:ext cx="3230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Helvetica" pitchFamily="2" charset="0"/>
              </a:rPr>
              <a:t>Business Desktop and Personal Laptops</a:t>
            </a:r>
          </a:p>
        </p:txBody>
      </p:sp>
    </p:spTree>
    <p:extLst>
      <p:ext uri="{BB962C8B-B14F-4D97-AF65-F5344CB8AC3E}">
        <p14:creationId xmlns:p14="http://schemas.microsoft.com/office/powerpoint/2010/main" val="2909723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CC80-7A1A-2045-0CB2-DEDA10B2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1"/>
            <a:ext cx="6751320" cy="584170"/>
          </a:xfrm>
        </p:spPr>
        <p:txBody>
          <a:bodyPr>
            <a:no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Manufacturing Cost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2CEC1-F8D2-5EB9-1CBC-E8F117C53A39}"/>
              </a:ext>
            </a:extLst>
          </p:cNvPr>
          <p:cNvSpPr txBox="1"/>
          <p:nvPr/>
        </p:nvSpPr>
        <p:spPr>
          <a:xfrm>
            <a:off x="365760" y="1859915"/>
            <a:ext cx="2545080" cy="36576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110000"/>
                  <a:satMod val="105000"/>
                  <a:tint val="67000"/>
                </a:schemeClr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Helvetica" pitchFamily="2" charset="0"/>
              </a:rPr>
              <a:t>Pros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74010-FE84-2938-27A2-507CE4508EC9}"/>
              </a:ext>
            </a:extLst>
          </p:cNvPr>
          <p:cNvSpPr txBox="1"/>
          <p:nvPr/>
        </p:nvSpPr>
        <p:spPr>
          <a:xfrm>
            <a:off x="9281160" y="1859915"/>
            <a:ext cx="2545080" cy="365760"/>
          </a:xfrm>
          <a:prstGeom prst="rect">
            <a:avLst/>
          </a:prstGeom>
          <a:gradFill flip="none" rotWithShape="1">
            <a:gsLst>
              <a:gs pos="0">
                <a:srgbClr val="F48CFC">
                  <a:tint val="66000"/>
                  <a:satMod val="160000"/>
                </a:srgbClr>
              </a:gs>
              <a:gs pos="50000">
                <a:srgbClr val="F48CFC">
                  <a:tint val="44500"/>
                  <a:satMod val="160000"/>
                </a:srgbClr>
              </a:gs>
              <a:gs pos="100000">
                <a:srgbClr val="F48CFC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Helvetica" pitchFamily="2" charset="0"/>
              </a:rPr>
              <a:t>Cons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2F326-8E62-3135-1101-EE8BE580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20" y="1006475"/>
            <a:ext cx="518160" cy="5181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686075-34F9-9AD7-9A09-A71B305EAE18}"/>
              </a:ext>
            </a:extLst>
          </p:cNvPr>
          <p:cNvCxnSpPr>
            <a:stCxn id="6" idx="2"/>
            <a:endCxn id="3" idx="0"/>
          </p:cNvCxnSpPr>
          <p:nvPr/>
        </p:nvCxnSpPr>
        <p:spPr>
          <a:xfrm>
            <a:off x="1638300" y="1524635"/>
            <a:ext cx="0" cy="3352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D46C174-6B21-9E1B-FC87-40AD4451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620" y="1006475"/>
            <a:ext cx="518160" cy="5181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023BBF-0B1E-6589-EE3B-0A74E5BEA625}"/>
              </a:ext>
            </a:extLst>
          </p:cNvPr>
          <p:cNvCxnSpPr>
            <a:stCxn id="4" idx="0"/>
          </p:cNvCxnSpPr>
          <p:nvPr/>
        </p:nvCxnSpPr>
        <p:spPr>
          <a:xfrm flipV="1">
            <a:off x="10553700" y="1402080"/>
            <a:ext cx="0" cy="4578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E74DCF-FCF4-5C40-F33B-ECBBAF181BA7}"/>
              </a:ext>
            </a:extLst>
          </p:cNvPr>
          <p:cNvCxnSpPr>
            <a:stCxn id="3" idx="3"/>
          </p:cNvCxnSpPr>
          <p:nvPr/>
        </p:nvCxnSpPr>
        <p:spPr>
          <a:xfrm>
            <a:off x="2910840" y="2042795"/>
            <a:ext cx="28651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702415-3A99-655D-0167-992AC7A24025}"/>
              </a:ext>
            </a:extLst>
          </p:cNvPr>
          <p:cNvCxnSpPr/>
          <p:nvPr/>
        </p:nvCxnSpPr>
        <p:spPr>
          <a:xfrm>
            <a:off x="6400800" y="2027555"/>
            <a:ext cx="28651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3B4F50-6A4B-0A13-4E53-4F0430DF199D}"/>
              </a:ext>
            </a:extLst>
          </p:cNvPr>
          <p:cNvCxnSpPr/>
          <p:nvPr/>
        </p:nvCxnSpPr>
        <p:spPr>
          <a:xfrm>
            <a:off x="5775960" y="2042795"/>
            <a:ext cx="0" cy="36874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68DD52-33A0-719C-E889-94474F05A930}"/>
              </a:ext>
            </a:extLst>
          </p:cNvPr>
          <p:cNvCxnSpPr/>
          <p:nvPr/>
        </p:nvCxnSpPr>
        <p:spPr>
          <a:xfrm>
            <a:off x="6416040" y="2042795"/>
            <a:ext cx="0" cy="36874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8D5267-C8B4-0354-58C2-548B3F518672}"/>
              </a:ext>
            </a:extLst>
          </p:cNvPr>
          <p:cNvSpPr txBox="1"/>
          <p:nvPr/>
        </p:nvSpPr>
        <p:spPr>
          <a:xfrm>
            <a:off x="365760" y="2880360"/>
            <a:ext cx="5059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latin typeface="Helvetica" pitchFamily="2" charset="0"/>
              </a:rPr>
              <a:t>Cost Diversity</a:t>
            </a:r>
          </a:p>
          <a:p>
            <a:pPr algn="r"/>
            <a:r>
              <a:rPr lang="en-IN" sz="1600" dirty="0">
                <a:latin typeface="Helvetica" pitchFamily="2" charset="0"/>
              </a:rPr>
              <a:t>The portfolio caters to various customer segments from budget to premium markets</a:t>
            </a:r>
            <a:r>
              <a:rPr lang="en-IN" dirty="0">
                <a:latin typeface="Helvetica" pitchFamily="2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008F5A-A1A4-FAC1-F1E2-AFF4E626D284}"/>
              </a:ext>
            </a:extLst>
          </p:cNvPr>
          <p:cNvSpPr txBox="1"/>
          <p:nvPr/>
        </p:nvSpPr>
        <p:spPr>
          <a:xfrm>
            <a:off x="518160" y="4833063"/>
            <a:ext cx="5059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latin typeface="Helvetica" pitchFamily="2" charset="0"/>
              </a:rPr>
              <a:t>Higher Margins</a:t>
            </a:r>
          </a:p>
          <a:p>
            <a:pPr algn="r"/>
            <a:r>
              <a:rPr lang="en-IN" sz="1600" dirty="0">
                <a:latin typeface="Helvetica" pitchFamily="2" charset="0"/>
              </a:rPr>
              <a:t>The portfolio caters to various customer segments from budget to premium markets</a:t>
            </a:r>
            <a:r>
              <a:rPr lang="en-IN" dirty="0">
                <a:latin typeface="Helvetica" pitchFamily="2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C9C97-85AE-162F-6955-F19449AF3D96}"/>
              </a:ext>
            </a:extLst>
          </p:cNvPr>
          <p:cNvSpPr txBox="1"/>
          <p:nvPr/>
        </p:nvSpPr>
        <p:spPr>
          <a:xfrm>
            <a:off x="6624320" y="2880360"/>
            <a:ext cx="50596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Cost Management</a:t>
            </a:r>
          </a:p>
          <a:p>
            <a:r>
              <a:rPr lang="en-IN" sz="1600" dirty="0">
                <a:latin typeface="Helvetica" pitchFamily="2" charset="0"/>
              </a:rPr>
              <a:t>Maintaining a diverse range of costs to complicate effective cost management strategies.</a:t>
            </a:r>
            <a:endParaRPr lang="en-IN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2FA44-1EF0-655D-43A8-978A074F2B7C}"/>
              </a:ext>
            </a:extLst>
          </p:cNvPr>
          <p:cNvSpPr txBox="1"/>
          <p:nvPr/>
        </p:nvSpPr>
        <p:spPr>
          <a:xfrm>
            <a:off x="6624320" y="4833063"/>
            <a:ext cx="50596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Pricing Pressure</a:t>
            </a:r>
          </a:p>
          <a:p>
            <a:r>
              <a:rPr lang="en-IN" sz="1600" dirty="0">
                <a:latin typeface="Helvetica" pitchFamily="2" charset="0"/>
              </a:rPr>
              <a:t>Low manufacturing cost products may lead to pricing pressure in competitive markets.</a:t>
            </a:r>
            <a:endParaRPr lang="en-IN" dirty="0">
              <a:latin typeface="Helvetica" pitchFamily="2" charset="0"/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0E0672BD-F4B6-AA4B-89C4-68AE6E662DBF}"/>
              </a:ext>
            </a:extLst>
          </p:cNvPr>
          <p:cNvSpPr/>
          <p:nvPr/>
        </p:nvSpPr>
        <p:spPr>
          <a:xfrm>
            <a:off x="5577838" y="3121650"/>
            <a:ext cx="406399" cy="40011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FE469-96AA-56AB-F3CE-4FEB07322950}"/>
              </a:ext>
            </a:extLst>
          </p:cNvPr>
          <p:cNvSpPr txBox="1"/>
          <p:nvPr/>
        </p:nvSpPr>
        <p:spPr>
          <a:xfrm>
            <a:off x="5547359" y="3119120"/>
            <a:ext cx="52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" pitchFamily="2" charset="0"/>
              </a:rPr>
              <a:t>01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289581BE-F2D7-F024-70A2-8F67F67B7A76}"/>
              </a:ext>
            </a:extLst>
          </p:cNvPr>
          <p:cNvSpPr/>
          <p:nvPr/>
        </p:nvSpPr>
        <p:spPr>
          <a:xfrm>
            <a:off x="5557516" y="5061365"/>
            <a:ext cx="406399" cy="40011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8B453D93-344D-EA45-AEAE-1F87A1D43273}"/>
              </a:ext>
            </a:extLst>
          </p:cNvPr>
          <p:cNvSpPr/>
          <p:nvPr/>
        </p:nvSpPr>
        <p:spPr>
          <a:xfrm>
            <a:off x="6217921" y="3157209"/>
            <a:ext cx="406399" cy="40011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1E784-ECF7-0D40-270A-D0EE715A6E6D}"/>
              </a:ext>
            </a:extLst>
          </p:cNvPr>
          <p:cNvSpPr txBox="1"/>
          <p:nvPr/>
        </p:nvSpPr>
        <p:spPr>
          <a:xfrm>
            <a:off x="5537201" y="5063895"/>
            <a:ext cx="52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" pitchFamily="2" charset="0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911D2C-17C6-F5EB-4F7D-04A053F74D33}"/>
              </a:ext>
            </a:extLst>
          </p:cNvPr>
          <p:cNvSpPr txBox="1"/>
          <p:nvPr/>
        </p:nvSpPr>
        <p:spPr>
          <a:xfrm>
            <a:off x="6202677" y="3141970"/>
            <a:ext cx="52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" pitchFamily="2" charset="0"/>
              </a:rPr>
              <a:t>01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D9FBF8FE-7CA4-950C-DCC3-35D1CA0B58BC}"/>
              </a:ext>
            </a:extLst>
          </p:cNvPr>
          <p:cNvSpPr/>
          <p:nvPr/>
        </p:nvSpPr>
        <p:spPr>
          <a:xfrm>
            <a:off x="6217921" y="5061365"/>
            <a:ext cx="406399" cy="40011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941056-438B-BEFC-D35E-4092F3CDB514}"/>
              </a:ext>
            </a:extLst>
          </p:cNvPr>
          <p:cNvSpPr txBox="1"/>
          <p:nvPr/>
        </p:nvSpPr>
        <p:spPr>
          <a:xfrm>
            <a:off x="6192521" y="5087469"/>
            <a:ext cx="52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Helvetica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6509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93F42-7A25-3E3B-73FE-5F9338DF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80" y="0"/>
            <a:ext cx="6522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6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6178-DD28-4F62-F4E6-835D9CE7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"/>
            <a:ext cx="8793480" cy="548639"/>
          </a:xfrm>
        </p:spPr>
        <p:txBody>
          <a:bodyPr>
            <a:no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Gross Sales Analysis for </a:t>
            </a:r>
            <a:r>
              <a:rPr lang="en-IN" sz="3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Atliq</a:t>
            </a:r>
            <a:r>
              <a:rPr lang="en-IN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 Exclusive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4CF82-2052-0DC6-D9AA-629963C1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477"/>
            <a:ext cx="12192000" cy="529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05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971F-7EDF-280A-4DEE-D023E108E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60" y="0"/>
            <a:ext cx="7736840" cy="600075"/>
          </a:xfrm>
        </p:spPr>
        <p:txBody>
          <a:bodyPr>
            <a:no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Quarterly Sales Performance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40F8F-3818-C460-6FE5-3F4C0783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600075"/>
            <a:ext cx="5943600" cy="5982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91440D-F8CB-B30B-53B3-8F5CAF064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977" y="0"/>
            <a:ext cx="4131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6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358E-C41B-E3E3-1434-E0A9D92C4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"/>
            <a:ext cx="8072120" cy="751840"/>
          </a:xfrm>
        </p:spPr>
        <p:txBody>
          <a:bodyPr>
            <a:norm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Sales Channels Contribution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3EC1E-9086-3C07-A2F3-827A4744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918442"/>
            <a:ext cx="607779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0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45A5-A52D-205F-75F6-9B4E2019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59" y="31880"/>
            <a:ext cx="8468360" cy="589280"/>
          </a:xfrm>
        </p:spPr>
        <p:txBody>
          <a:bodyPr>
            <a:norm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Top Customers and Discount Strategies</a:t>
            </a:r>
          </a:p>
        </p:txBody>
      </p:sp>
      <p:sp>
        <p:nvSpPr>
          <p:cNvPr id="3" name="Flowchart: Display 2">
            <a:extLst>
              <a:ext uri="{FF2B5EF4-FFF2-40B4-BE49-F238E27FC236}">
                <a16:creationId xmlns:a16="http://schemas.microsoft.com/office/drawing/2014/main" id="{10C65FB7-4433-643C-E914-C0B3B80BFDF0}"/>
              </a:ext>
            </a:extLst>
          </p:cNvPr>
          <p:cNvSpPr/>
          <p:nvPr/>
        </p:nvSpPr>
        <p:spPr>
          <a:xfrm rot="16200000">
            <a:off x="7920037" y="4424998"/>
            <a:ext cx="7065645" cy="1478280"/>
          </a:xfrm>
          <a:prstGeom prst="flowChartDisplay">
            <a:avLst/>
          </a:prstGeom>
          <a:solidFill>
            <a:srgbClr val="F48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Display 3">
            <a:extLst>
              <a:ext uri="{FF2B5EF4-FFF2-40B4-BE49-F238E27FC236}">
                <a16:creationId xmlns:a16="http://schemas.microsoft.com/office/drawing/2014/main" id="{5325742A-7A70-3469-C34B-EE4EA92503B7}"/>
              </a:ext>
            </a:extLst>
          </p:cNvPr>
          <p:cNvSpPr/>
          <p:nvPr/>
        </p:nvSpPr>
        <p:spPr>
          <a:xfrm rot="10800000">
            <a:off x="7792719" y="5467684"/>
            <a:ext cx="5841999" cy="1602067"/>
          </a:xfrm>
          <a:prstGeom prst="flowChartDisplay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Smiley man at work holding laptop and posing">
            <a:extLst>
              <a:ext uri="{FF2B5EF4-FFF2-40B4-BE49-F238E27FC236}">
                <a16:creationId xmlns:a16="http://schemas.microsoft.com/office/drawing/2014/main" id="{22BF55AF-C201-A265-6D75-A02E2546A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72068" y="2287268"/>
            <a:ext cx="5962650" cy="3981450"/>
          </a:xfrm>
          <a:prstGeom prst="flowChartDelay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B2090F-9941-3153-0725-466F2B2CFCD2}"/>
              </a:ext>
            </a:extLst>
          </p:cNvPr>
          <p:cNvCxnSpPr/>
          <p:nvPr/>
        </p:nvCxnSpPr>
        <p:spPr>
          <a:xfrm>
            <a:off x="8977745" y="2028305"/>
            <a:ext cx="282632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D959EC-1996-6536-03AA-FC0DA0DA3C97}"/>
              </a:ext>
            </a:extLst>
          </p:cNvPr>
          <p:cNvSpPr txBox="1"/>
          <p:nvPr/>
        </p:nvSpPr>
        <p:spPr>
          <a:xfrm>
            <a:off x="1047404" y="980901"/>
            <a:ext cx="29427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Monitor</a:t>
            </a:r>
          </a:p>
          <a:p>
            <a:r>
              <a:rPr lang="en-IN" sz="1400" dirty="0">
                <a:latin typeface="Helvetica" pitchFamily="2" charset="0"/>
              </a:rPr>
              <a:t>Track discount impact on sales performance regularly.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A903F-4886-A687-843E-D21AE32328F9}"/>
              </a:ext>
            </a:extLst>
          </p:cNvPr>
          <p:cNvSpPr txBox="1"/>
          <p:nvPr/>
        </p:nvSpPr>
        <p:spPr>
          <a:xfrm>
            <a:off x="1047403" y="2349523"/>
            <a:ext cx="29427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Optimize</a:t>
            </a:r>
          </a:p>
          <a:p>
            <a:r>
              <a:rPr lang="en-IN" sz="1400" dirty="0">
                <a:latin typeface="Helvetica" pitchFamily="2" charset="0"/>
              </a:rPr>
              <a:t>Revise discount strategies for better profitability.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EB651-25E3-4EAB-E825-CB621F6F7BC2}"/>
              </a:ext>
            </a:extLst>
          </p:cNvPr>
          <p:cNvSpPr txBox="1"/>
          <p:nvPr/>
        </p:nvSpPr>
        <p:spPr>
          <a:xfrm>
            <a:off x="1047403" y="3708259"/>
            <a:ext cx="29427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Segment</a:t>
            </a:r>
          </a:p>
          <a:p>
            <a:r>
              <a:rPr lang="en-IN" sz="1400" dirty="0">
                <a:latin typeface="Helvetica" pitchFamily="2" charset="0"/>
              </a:rPr>
              <a:t>Categorise customers based on buying behaviours and discounts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C8E85-0ABB-3E60-3EDC-9D143EBC91D1}"/>
              </a:ext>
            </a:extLst>
          </p:cNvPr>
          <p:cNvSpPr txBox="1"/>
          <p:nvPr/>
        </p:nvSpPr>
        <p:spPr>
          <a:xfrm>
            <a:off x="1047402" y="5112057"/>
            <a:ext cx="29427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Negotiate</a:t>
            </a:r>
          </a:p>
          <a:p>
            <a:r>
              <a:rPr lang="en-IN" sz="1400" dirty="0">
                <a:latin typeface="Helvetica" pitchFamily="2" charset="0"/>
              </a:rPr>
              <a:t>Discuss better terms with top customers for loyalty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BD7405-9328-CCF5-184B-AFCFBA83F85C}"/>
              </a:ext>
            </a:extLst>
          </p:cNvPr>
          <p:cNvSpPr txBox="1"/>
          <p:nvPr/>
        </p:nvSpPr>
        <p:spPr>
          <a:xfrm>
            <a:off x="4990407" y="960652"/>
            <a:ext cx="29427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Explore</a:t>
            </a:r>
          </a:p>
          <a:p>
            <a:r>
              <a:rPr lang="en-IN" sz="1400" dirty="0">
                <a:latin typeface="Helvetica" pitchFamily="2" charset="0"/>
              </a:rPr>
              <a:t>Investigate partnership with high-value e-commerce platforms.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C28EC-A2D5-4595-DF0D-DAAAC23AD7F3}"/>
              </a:ext>
            </a:extLst>
          </p:cNvPr>
          <p:cNvSpPr txBox="1"/>
          <p:nvPr/>
        </p:nvSpPr>
        <p:spPr>
          <a:xfrm>
            <a:off x="4998952" y="2329708"/>
            <a:ext cx="29427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Communicate</a:t>
            </a:r>
          </a:p>
          <a:p>
            <a:r>
              <a:rPr lang="en-IN" sz="1400" dirty="0">
                <a:latin typeface="Helvetica" pitchFamily="2" charset="0"/>
              </a:rPr>
              <a:t>Share discount benefits actively with targeted marketing campaigns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54469-2336-A345-754C-E69CC0B2ED59}"/>
              </a:ext>
            </a:extLst>
          </p:cNvPr>
          <p:cNvSpPr txBox="1"/>
          <p:nvPr/>
        </p:nvSpPr>
        <p:spPr>
          <a:xfrm>
            <a:off x="4998952" y="3731622"/>
            <a:ext cx="29427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Evaluate</a:t>
            </a:r>
          </a:p>
          <a:p>
            <a:r>
              <a:rPr lang="en-IN" sz="1400" dirty="0">
                <a:latin typeface="Helvetica" pitchFamily="2" charset="0"/>
              </a:rPr>
              <a:t>Analyse costs verses returns on discount offerings periodically.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EB6DEF-6AC9-F2DB-6964-28C8F5838C75}"/>
              </a:ext>
            </a:extLst>
          </p:cNvPr>
          <p:cNvSpPr txBox="1"/>
          <p:nvPr/>
        </p:nvSpPr>
        <p:spPr>
          <a:xfrm>
            <a:off x="4998952" y="5112057"/>
            <a:ext cx="294270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Adjust</a:t>
            </a:r>
          </a:p>
          <a:p>
            <a:r>
              <a:rPr lang="en-IN" sz="1400" dirty="0">
                <a:latin typeface="Helvetica" pitchFamily="2" charset="0"/>
              </a:rPr>
              <a:t>Be flexible to modify discount rates based on sales trends.</a:t>
            </a:r>
          </a:p>
        </p:txBody>
      </p:sp>
      <p:sp>
        <p:nvSpPr>
          <p:cNvPr id="15" name="Flowchart: Display 14">
            <a:extLst>
              <a:ext uri="{FF2B5EF4-FFF2-40B4-BE49-F238E27FC236}">
                <a16:creationId xmlns:a16="http://schemas.microsoft.com/office/drawing/2014/main" id="{9DADC428-A141-0E40-4B94-0BD11A29587A}"/>
              </a:ext>
            </a:extLst>
          </p:cNvPr>
          <p:cNvSpPr/>
          <p:nvPr/>
        </p:nvSpPr>
        <p:spPr>
          <a:xfrm rot="16200000">
            <a:off x="-1280160" y="7259882"/>
            <a:ext cx="3566160" cy="1005840"/>
          </a:xfrm>
          <a:prstGeom prst="flowChartDisplay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58D062-003D-14C4-34CE-64C966EF4E7C}"/>
              </a:ext>
            </a:extLst>
          </p:cNvPr>
          <p:cNvCxnSpPr/>
          <p:nvPr/>
        </p:nvCxnSpPr>
        <p:spPr>
          <a:xfrm>
            <a:off x="304800" y="6745779"/>
            <a:ext cx="29108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B8DDE6-C464-1BA1-0549-58AF11A50356}"/>
              </a:ext>
            </a:extLst>
          </p:cNvPr>
          <p:cNvGrpSpPr/>
          <p:nvPr/>
        </p:nvGrpSpPr>
        <p:grpSpPr>
          <a:xfrm>
            <a:off x="411480" y="1137176"/>
            <a:ext cx="594360" cy="415350"/>
            <a:chOff x="289560" y="1771412"/>
            <a:chExt cx="594360" cy="415350"/>
          </a:xfrm>
        </p:grpSpPr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BCDB2FD3-B89B-55AD-3325-CAD12B506CE0}"/>
                </a:ext>
              </a:extLst>
            </p:cNvPr>
            <p:cNvSpPr/>
            <p:nvPr/>
          </p:nvSpPr>
          <p:spPr>
            <a:xfrm>
              <a:off x="304800" y="1786652"/>
              <a:ext cx="426720" cy="40011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291E30-1D13-A03C-8F09-3D541C694CF5}"/>
                </a:ext>
              </a:extLst>
            </p:cNvPr>
            <p:cNvSpPr txBox="1"/>
            <p:nvPr/>
          </p:nvSpPr>
          <p:spPr>
            <a:xfrm>
              <a:off x="304800" y="1786652"/>
              <a:ext cx="57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Helvetica" pitchFamily="2" charset="0"/>
                </a:rPr>
                <a:t>01</a:t>
              </a: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17811A23-8237-0FA8-5823-A1C59929E289}"/>
                </a:ext>
              </a:extLst>
            </p:cNvPr>
            <p:cNvSpPr/>
            <p:nvPr/>
          </p:nvSpPr>
          <p:spPr>
            <a:xfrm>
              <a:off x="289560" y="1771412"/>
              <a:ext cx="579120" cy="400110"/>
            </a:xfrm>
            <a:prstGeom prst="arc">
              <a:avLst>
                <a:gd name="adj1" fmla="val 14477093"/>
                <a:gd name="adj2" fmla="val 4964886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0D298E-13EC-86CE-5EE3-24F8DAEC7238}"/>
              </a:ext>
            </a:extLst>
          </p:cNvPr>
          <p:cNvGrpSpPr/>
          <p:nvPr/>
        </p:nvGrpSpPr>
        <p:grpSpPr>
          <a:xfrm>
            <a:off x="400396" y="2438060"/>
            <a:ext cx="594360" cy="415350"/>
            <a:chOff x="289560" y="1771412"/>
            <a:chExt cx="594360" cy="415350"/>
          </a:xfrm>
        </p:grpSpPr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3F55BBD0-9986-7C88-120F-075E2EBFF1CC}"/>
                </a:ext>
              </a:extLst>
            </p:cNvPr>
            <p:cNvSpPr/>
            <p:nvPr/>
          </p:nvSpPr>
          <p:spPr>
            <a:xfrm>
              <a:off x="304800" y="1786652"/>
              <a:ext cx="426720" cy="40011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extBox 21">
              <a:extLst>
                <a:ext uri="{FF2B5EF4-FFF2-40B4-BE49-F238E27FC236}">
                  <a16:creationId xmlns:a16="http://schemas.microsoft.com/office/drawing/2014/main" id="{AD020DF7-EAEC-1577-8AC7-2A7508D918A0}"/>
                </a:ext>
              </a:extLst>
            </p:cNvPr>
            <p:cNvSpPr txBox="1"/>
            <p:nvPr/>
          </p:nvSpPr>
          <p:spPr>
            <a:xfrm>
              <a:off x="304800" y="1786652"/>
              <a:ext cx="57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Helvetica" pitchFamily="2" charset="0"/>
                </a:rPr>
                <a:t>02</a:t>
              </a: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FB71F6B2-09A6-480C-3134-B3881F86310F}"/>
                </a:ext>
              </a:extLst>
            </p:cNvPr>
            <p:cNvSpPr/>
            <p:nvPr/>
          </p:nvSpPr>
          <p:spPr>
            <a:xfrm>
              <a:off x="289560" y="1771412"/>
              <a:ext cx="579120" cy="400110"/>
            </a:xfrm>
            <a:prstGeom prst="arc">
              <a:avLst>
                <a:gd name="adj1" fmla="val 14477093"/>
                <a:gd name="adj2" fmla="val 4964886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39F2D7A-9CC1-FED3-09A4-C244D151EB1A}"/>
              </a:ext>
            </a:extLst>
          </p:cNvPr>
          <p:cNvGrpSpPr/>
          <p:nvPr/>
        </p:nvGrpSpPr>
        <p:grpSpPr>
          <a:xfrm>
            <a:off x="400396" y="3817299"/>
            <a:ext cx="594360" cy="415350"/>
            <a:chOff x="289560" y="1771412"/>
            <a:chExt cx="594360" cy="415350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311FE27C-FC98-FD7F-220C-10A298F94283}"/>
                </a:ext>
              </a:extLst>
            </p:cNvPr>
            <p:cNvSpPr/>
            <p:nvPr/>
          </p:nvSpPr>
          <p:spPr>
            <a:xfrm>
              <a:off x="304800" y="1786652"/>
              <a:ext cx="426720" cy="40011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C11B8A-147E-734F-E10A-2C8D2312ACDC}"/>
                </a:ext>
              </a:extLst>
            </p:cNvPr>
            <p:cNvSpPr txBox="1"/>
            <p:nvPr/>
          </p:nvSpPr>
          <p:spPr>
            <a:xfrm>
              <a:off x="304800" y="1786652"/>
              <a:ext cx="57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Helvetica" pitchFamily="2" charset="0"/>
                </a:rPr>
                <a:t>03</a:t>
              </a:r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367ECE62-3EAE-62F9-201E-9C4505596063}"/>
                </a:ext>
              </a:extLst>
            </p:cNvPr>
            <p:cNvSpPr/>
            <p:nvPr/>
          </p:nvSpPr>
          <p:spPr>
            <a:xfrm>
              <a:off x="289560" y="1771412"/>
              <a:ext cx="579120" cy="400110"/>
            </a:xfrm>
            <a:prstGeom prst="arc">
              <a:avLst>
                <a:gd name="adj1" fmla="val 14477093"/>
                <a:gd name="adj2" fmla="val 4964886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103CEE-874D-5B7E-60D5-1ED15D2FB335}"/>
              </a:ext>
            </a:extLst>
          </p:cNvPr>
          <p:cNvGrpSpPr/>
          <p:nvPr/>
        </p:nvGrpSpPr>
        <p:grpSpPr>
          <a:xfrm>
            <a:off x="426720" y="5211779"/>
            <a:ext cx="594360" cy="415350"/>
            <a:chOff x="289560" y="1771412"/>
            <a:chExt cx="594360" cy="415350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6AA1A864-B898-A3F4-33CE-0B62DF725562}"/>
                </a:ext>
              </a:extLst>
            </p:cNvPr>
            <p:cNvSpPr/>
            <p:nvPr/>
          </p:nvSpPr>
          <p:spPr>
            <a:xfrm>
              <a:off x="304800" y="1786652"/>
              <a:ext cx="426720" cy="40011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ED3C51-7E97-BA11-597D-F0FBBB14360E}"/>
                </a:ext>
              </a:extLst>
            </p:cNvPr>
            <p:cNvSpPr txBox="1"/>
            <p:nvPr/>
          </p:nvSpPr>
          <p:spPr>
            <a:xfrm>
              <a:off x="304800" y="1786652"/>
              <a:ext cx="57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Helvetica" pitchFamily="2" charset="0"/>
                </a:rPr>
                <a:t>04</a:t>
              </a: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77AE252F-9B60-20B3-6E05-3055F3D0A0D0}"/>
                </a:ext>
              </a:extLst>
            </p:cNvPr>
            <p:cNvSpPr/>
            <p:nvPr/>
          </p:nvSpPr>
          <p:spPr>
            <a:xfrm>
              <a:off x="289560" y="1771412"/>
              <a:ext cx="579120" cy="400110"/>
            </a:xfrm>
            <a:prstGeom prst="arc">
              <a:avLst>
                <a:gd name="adj1" fmla="val 14477093"/>
                <a:gd name="adj2" fmla="val 4964886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0E1D66-5993-DCCC-BFF9-BAB480D079D7}"/>
              </a:ext>
            </a:extLst>
          </p:cNvPr>
          <p:cNvGrpSpPr/>
          <p:nvPr/>
        </p:nvGrpSpPr>
        <p:grpSpPr>
          <a:xfrm>
            <a:off x="4419599" y="1137176"/>
            <a:ext cx="594360" cy="415350"/>
            <a:chOff x="289560" y="1771412"/>
            <a:chExt cx="594360" cy="415350"/>
          </a:xfrm>
        </p:grpSpPr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AEA55B2C-177C-6837-3A43-2FCE093C4E9B}"/>
                </a:ext>
              </a:extLst>
            </p:cNvPr>
            <p:cNvSpPr/>
            <p:nvPr/>
          </p:nvSpPr>
          <p:spPr>
            <a:xfrm>
              <a:off x="304800" y="1786652"/>
              <a:ext cx="426720" cy="40011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8B41081-6018-BFF3-043A-EDB657779064}"/>
                </a:ext>
              </a:extLst>
            </p:cNvPr>
            <p:cNvSpPr txBox="1"/>
            <p:nvPr/>
          </p:nvSpPr>
          <p:spPr>
            <a:xfrm>
              <a:off x="304800" y="1786652"/>
              <a:ext cx="57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Helvetica" pitchFamily="2" charset="0"/>
                </a:rPr>
                <a:t>05</a:t>
              </a: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C1F34F1-4F69-342C-BD2C-49477DBEBBDF}"/>
                </a:ext>
              </a:extLst>
            </p:cNvPr>
            <p:cNvSpPr/>
            <p:nvPr/>
          </p:nvSpPr>
          <p:spPr>
            <a:xfrm>
              <a:off x="289560" y="1771412"/>
              <a:ext cx="579120" cy="400110"/>
            </a:xfrm>
            <a:prstGeom prst="arc">
              <a:avLst>
                <a:gd name="adj1" fmla="val 14477093"/>
                <a:gd name="adj2" fmla="val 4964886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3C1BC1-5E20-3A12-B904-3EEEB35C7339}"/>
              </a:ext>
            </a:extLst>
          </p:cNvPr>
          <p:cNvGrpSpPr/>
          <p:nvPr/>
        </p:nvGrpSpPr>
        <p:grpSpPr>
          <a:xfrm>
            <a:off x="4364237" y="2458960"/>
            <a:ext cx="594360" cy="415350"/>
            <a:chOff x="289560" y="1771412"/>
            <a:chExt cx="594360" cy="415350"/>
          </a:xfrm>
        </p:grpSpPr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132F55A9-DB85-4847-DAC1-BAF2B29D937B}"/>
                </a:ext>
              </a:extLst>
            </p:cNvPr>
            <p:cNvSpPr/>
            <p:nvPr/>
          </p:nvSpPr>
          <p:spPr>
            <a:xfrm>
              <a:off x="304800" y="1786652"/>
              <a:ext cx="426720" cy="40011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539F686-7A17-DC7D-A72D-2ACE7362D6A7}"/>
                </a:ext>
              </a:extLst>
            </p:cNvPr>
            <p:cNvSpPr txBox="1"/>
            <p:nvPr/>
          </p:nvSpPr>
          <p:spPr>
            <a:xfrm>
              <a:off x="304800" y="1786652"/>
              <a:ext cx="57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Helvetica" pitchFamily="2" charset="0"/>
                </a:rPr>
                <a:t>06</a:t>
              </a: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4359053-8955-35F1-E500-52CFF28C8E72}"/>
                </a:ext>
              </a:extLst>
            </p:cNvPr>
            <p:cNvSpPr/>
            <p:nvPr/>
          </p:nvSpPr>
          <p:spPr>
            <a:xfrm>
              <a:off x="289560" y="1771412"/>
              <a:ext cx="579120" cy="400110"/>
            </a:xfrm>
            <a:prstGeom prst="arc">
              <a:avLst>
                <a:gd name="adj1" fmla="val 14477093"/>
                <a:gd name="adj2" fmla="val 4964886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1461D1-EC46-DDA5-3DE2-161FEAB7A543}"/>
              </a:ext>
            </a:extLst>
          </p:cNvPr>
          <p:cNvGrpSpPr/>
          <p:nvPr/>
        </p:nvGrpSpPr>
        <p:grpSpPr>
          <a:xfrm>
            <a:off x="4396047" y="3950637"/>
            <a:ext cx="594360" cy="415350"/>
            <a:chOff x="289560" y="1771412"/>
            <a:chExt cx="594360" cy="415350"/>
          </a:xfrm>
        </p:grpSpPr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772BAF98-4161-F2A7-28A4-EA53CDBE7800}"/>
                </a:ext>
              </a:extLst>
            </p:cNvPr>
            <p:cNvSpPr/>
            <p:nvPr/>
          </p:nvSpPr>
          <p:spPr>
            <a:xfrm>
              <a:off x="304800" y="1786652"/>
              <a:ext cx="426720" cy="40011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615A0B-CA50-904E-D8A5-A5193E55C184}"/>
                </a:ext>
              </a:extLst>
            </p:cNvPr>
            <p:cNvSpPr txBox="1"/>
            <p:nvPr/>
          </p:nvSpPr>
          <p:spPr>
            <a:xfrm>
              <a:off x="304800" y="1786652"/>
              <a:ext cx="57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Helvetica" pitchFamily="2" charset="0"/>
                </a:rPr>
                <a:t>07</a:t>
              </a:r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EEE7CEEE-6CCE-C23B-FACC-B835E31E9D9D}"/>
                </a:ext>
              </a:extLst>
            </p:cNvPr>
            <p:cNvSpPr/>
            <p:nvPr/>
          </p:nvSpPr>
          <p:spPr>
            <a:xfrm>
              <a:off x="289560" y="1771412"/>
              <a:ext cx="579120" cy="400110"/>
            </a:xfrm>
            <a:prstGeom prst="arc">
              <a:avLst>
                <a:gd name="adj1" fmla="val 14477093"/>
                <a:gd name="adj2" fmla="val 4964886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DC7804-813E-65C2-17C1-208132B6528C}"/>
              </a:ext>
            </a:extLst>
          </p:cNvPr>
          <p:cNvGrpSpPr/>
          <p:nvPr/>
        </p:nvGrpSpPr>
        <p:grpSpPr>
          <a:xfrm>
            <a:off x="4404359" y="5227019"/>
            <a:ext cx="594360" cy="415350"/>
            <a:chOff x="289560" y="1771412"/>
            <a:chExt cx="594360" cy="415350"/>
          </a:xfrm>
        </p:grpSpPr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CB87817A-8C50-6876-B060-048F61CEE034}"/>
                </a:ext>
              </a:extLst>
            </p:cNvPr>
            <p:cNvSpPr/>
            <p:nvPr/>
          </p:nvSpPr>
          <p:spPr>
            <a:xfrm>
              <a:off x="304800" y="1786652"/>
              <a:ext cx="426720" cy="40011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9BE193-A4EA-8483-2A20-53EC1CC84739}"/>
                </a:ext>
              </a:extLst>
            </p:cNvPr>
            <p:cNvSpPr txBox="1"/>
            <p:nvPr/>
          </p:nvSpPr>
          <p:spPr>
            <a:xfrm>
              <a:off x="304800" y="1786652"/>
              <a:ext cx="57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Helvetica" pitchFamily="2" charset="0"/>
                </a:rPr>
                <a:t>08</a:t>
              </a:r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C5DE1922-B98F-7718-A526-8FC4C28528EB}"/>
                </a:ext>
              </a:extLst>
            </p:cNvPr>
            <p:cNvSpPr/>
            <p:nvPr/>
          </p:nvSpPr>
          <p:spPr>
            <a:xfrm>
              <a:off x="289560" y="1771412"/>
              <a:ext cx="579120" cy="400110"/>
            </a:xfrm>
            <a:prstGeom prst="arc">
              <a:avLst>
                <a:gd name="adj1" fmla="val 14477093"/>
                <a:gd name="adj2" fmla="val 4964886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81668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9C4B-629D-0E93-DC8C-8C8DACB5C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80" y="1"/>
            <a:ext cx="10195560" cy="701040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Top Products Performance By Division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B8E426-6DDA-AC7E-D8FA-1E231474F99A}"/>
              </a:ext>
            </a:extLst>
          </p:cNvPr>
          <p:cNvGrpSpPr/>
          <p:nvPr/>
        </p:nvGrpSpPr>
        <p:grpSpPr>
          <a:xfrm>
            <a:off x="1046480" y="1849120"/>
            <a:ext cx="10068560" cy="2021840"/>
            <a:chOff x="1046480" y="1960880"/>
            <a:chExt cx="10068560" cy="202184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94BD8A5-5535-893C-6813-9F2C405BCC45}"/>
                </a:ext>
              </a:extLst>
            </p:cNvPr>
            <p:cNvCxnSpPr/>
            <p:nvPr/>
          </p:nvCxnSpPr>
          <p:spPr>
            <a:xfrm>
              <a:off x="6096000" y="1960880"/>
              <a:ext cx="0" cy="762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1CC066-D5D3-2DCC-6B39-3EE4EDDC8F6F}"/>
                </a:ext>
              </a:extLst>
            </p:cNvPr>
            <p:cNvCxnSpPr/>
            <p:nvPr/>
          </p:nvCxnSpPr>
          <p:spPr>
            <a:xfrm>
              <a:off x="1046480" y="2722880"/>
              <a:ext cx="1006856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26A7B7-7C5D-B690-011B-06122D77786C}"/>
                </a:ext>
              </a:extLst>
            </p:cNvPr>
            <p:cNvCxnSpPr/>
            <p:nvPr/>
          </p:nvCxnSpPr>
          <p:spPr>
            <a:xfrm>
              <a:off x="1046480" y="2722880"/>
              <a:ext cx="0" cy="12598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91ACEA-6838-E863-0659-70F8A4007496}"/>
                </a:ext>
              </a:extLst>
            </p:cNvPr>
            <p:cNvCxnSpPr/>
            <p:nvPr/>
          </p:nvCxnSpPr>
          <p:spPr>
            <a:xfrm>
              <a:off x="11115040" y="2722880"/>
              <a:ext cx="0" cy="12598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C5BDA0-A78B-9D85-6414-1AEA951C6E74}"/>
                </a:ext>
              </a:extLst>
            </p:cNvPr>
            <p:cNvCxnSpPr/>
            <p:nvPr/>
          </p:nvCxnSpPr>
          <p:spPr>
            <a:xfrm>
              <a:off x="6096000" y="2722880"/>
              <a:ext cx="0" cy="7061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2D3E98-436D-4C3A-25A8-4774438F83D6}"/>
              </a:ext>
            </a:extLst>
          </p:cNvPr>
          <p:cNvSpPr/>
          <p:nvPr/>
        </p:nvSpPr>
        <p:spPr>
          <a:xfrm>
            <a:off x="3931920" y="1148080"/>
            <a:ext cx="4328154" cy="701040"/>
          </a:xfrm>
          <a:prstGeom prst="roundRect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E597D-E2E9-CA90-F537-9C064B38CD5D}"/>
              </a:ext>
            </a:extLst>
          </p:cNvPr>
          <p:cNvSpPr txBox="1"/>
          <p:nvPr/>
        </p:nvSpPr>
        <p:spPr>
          <a:xfrm>
            <a:off x="3931920" y="1249680"/>
            <a:ext cx="432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Helvetica" pitchFamily="2" charset="0"/>
              </a:rPr>
              <a:t>Products by Division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447EEF-DDD2-BB44-E005-0D823506958B}"/>
              </a:ext>
            </a:extLst>
          </p:cNvPr>
          <p:cNvGrpSpPr/>
          <p:nvPr/>
        </p:nvGrpSpPr>
        <p:grpSpPr>
          <a:xfrm>
            <a:off x="325120" y="3870960"/>
            <a:ext cx="1432560" cy="369332"/>
            <a:chOff x="325120" y="3870960"/>
            <a:chExt cx="1432560" cy="36933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68DE518-E2E6-8BCE-E6B2-EAA5DC84DCF9}"/>
                </a:ext>
              </a:extLst>
            </p:cNvPr>
            <p:cNvSpPr/>
            <p:nvPr/>
          </p:nvSpPr>
          <p:spPr>
            <a:xfrm>
              <a:off x="325120" y="3870960"/>
              <a:ext cx="1432556" cy="3693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64EE7E-E795-8D1E-1218-AEFB9B53AF5D}"/>
                </a:ext>
              </a:extLst>
            </p:cNvPr>
            <p:cNvSpPr txBox="1"/>
            <p:nvPr/>
          </p:nvSpPr>
          <p:spPr>
            <a:xfrm>
              <a:off x="325120" y="3870960"/>
              <a:ext cx="1432560" cy="369332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" pitchFamily="2" charset="0"/>
                </a:rPr>
                <a:t>P &amp;A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D08D00-125D-DD16-C489-CF0B97B4E964}"/>
              </a:ext>
            </a:extLst>
          </p:cNvPr>
          <p:cNvGrpSpPr/>
          <p:nvPr/>
        </p:nvGrpSpPr>
        <p:grpSpPr>
          <a:xfrm>
            <a:off x="5379717" y="3327400"/>
            <a:ext cx="1432560" cy="369332"/>
            <a:chOff x="325120" y="3870960"/>
            <a:chExt cx="1432560" cy="36933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5D5EEA4-51F3-B7B9-E387-599F09FEA9E4}"/>
                </a:ext>
              </a:extLst>
            </p:cNvPr>
            <p:cNvSpPr/>
            <p:nvPr/>
          </p:nvSpPr>
          <p:spPr>
            <a:xfrm>
              <a:off x="325120" y="3870960"/>
              <a:ext cx="1432556" cy="3693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C3100C-33C5-8617-F026-71226F34A730}"/>
                </a:ext>
              </a:extLst>
            </p:cNvPr>
            <p:cNvSpPr txBox="1"/>
            <p:nvPr/>
          </p:nvSpPr>
          <p:spPr>
            <a:xfrm>
              <a:off x="325120" y="3870960"/>
              <a:ext cx="1432560" cy="369332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 &amp; S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C77F73-1933-41FD-A6D3-B02B0EA528D9}"/>
              </a:ext>
            </a:extLst>
          </p:cNvPr>
          <p:cNvGrpSpPr/>
          <p:nvPr/>
        </p:nvGrpSpPr>
        <p:grpSpPr>
          <a:xfrm>
            <a:off x="10398760" y="3877548"/>
            <a:ext cx="1432560" cy="369332"/>
            <a:chOff x="325120" y="3870960"/>
            <a:chExt cx="1432560" cy="36933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C1482FB-D8CF-4933-9226-7D669B70D8E6}"/>
                </a:ext>
              </a:extLst>
            </p:cNvPr>
            <p:cNvSpPr/>
            <p:nvPr/>
          </p:nvSpPr>
          <p:spPr>
            <a:xfrm>
              <a:off x="325120" y="3870960"/>
              <a:ext cx="1432556" cy="36931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D67ED5-E392-033F-930F-6AB7CE673D59}"/>
                </a:ext>
              </a:extLst>
            </p:cNvPr>
            <p:cNvSpPr txBox="1"/>
            <p:nvPr/>
          </p:nvSpPr>
          <p:spPr>
            <a:xfrm>
              <a:off x="325120" y="3870960"/>
              <a:ext cx="1432560" cy="369332"/>
            </a:xfrm>
            <a:prstGeom prst="rect">
              <a:avLst/>
            </a:prstGeom>
            <a:noFill/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PC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12A51D-34E9-4971-732A-29837581706C}"/>
              </a:ext>
            </a:extLst>
          </p:cNvPr>
          <p:cNvGrpSpPr/>
          <p:nvPr/>
        </p:nvGrpSpPr>
        <p:grpSpPr>
          <a:xfrm>
            <a:off x="101600" y="4348481"/>
            <a:ext cx="2164080" cy="1778000"/>
            <a:chOff x="101600" y="4348481"/>
            <a:chExt cx="2164080" cy="17780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92B1D36-B27B-28B8-C998-6CEBA3922FA4}"/>
                </a:ext>
              </a:extLst>
            </p:cNvPr>
            <p:cNvSpPr/>
            <p:nvPr/>
          </p:nvSpPr>
          <p:spPr>
            <a:xfrm>
              <a:off x="101600" y="4348481"/>
              <a:ext cx="2164080" cy="17780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46636B-9883-375B-9981-82C992DB644D}"/>
                </a:ext>
              </a:extLst>
            </p:cNvPr>
            <p:cNvSpPr txBox="1"/>
            <p:nvPr/>
          </p:nvSpPr>
          <p:spPr>
            <a:xfrm>
              <a:off x="101600" y="4521200"/>
              <a:ext cx="216408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Helvetica" pitchFamily="2" charset="0"/>
                </a:rPr>
                <a:t>AQ Maxima Ms</a:t>
              </a:r>
            </a:p>
            <a:p>
              <a:pPr algn="ctr"/>
              <a:r>
                <a:rPr lang="en-IN" sz="1400" dirty="0">
                  <a:latin typeface="Helvetica" pitchFamily="2" charset="0"/>
                </a:rPr>
                <a:t>(0.84 M)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Helvetica" pitchFamily="2" charset="0"/>
                </a:rPr>
                <a:t>AQ Gamers Ms</a:t>
              </a:r>
            </a:p>
            <a:p>
              <a:pPr algn="ctr"/>
              <a:r>
                <a:rPr lang="en-IN" sz="1400" dirty="0">
                  <a:latin typeface="Helvetica" pitchFamily="2" charset="0"/>
                </a:rPr>
                <a:t>(0.43 M)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Helvetica" pitchFamily="2" charset="0"/>
                </a:rPr>
                <a:t>AQ Master wireless x1 Ms</a:t>
              </a:r>
            </a:p>
            <a:p>
              <a:pPr algn="ctr"/>
              <a:r>
                <a:rPr lang="en-IN" sz="1400" dirty="0">
                  <a:latin typeface="Helvetica" pitchFamily="2" charset="0"/>
                </a:rPr>
                <a:t> (0.42 M)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1D1AF6-A6C9-9901-4CE1-DA1C1DD741AA}"/>
              </a:ext>
            </a:extLst>
          </p:cNvPr>
          <p:cNvGrpSpPr/>
          <p:nvPr/>
        </p:nvGrpSpPr>
        <p:grpSpPr>
          <a:xfrm>
            <a:off x="5013955" y="3877548"/>
            <a:ext cx="2164080" cy="1778000"/>
            <a:chOff x="101600" y="4348481"/>
            <a:chExt cx="2164080" cy="17780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0E5CBB6-EFEB-8008-97AF-D6CC275FA86D}"/>
                </a:ext>
              </a:extLst>
            </p:cNvPr>
            <p:cNvSpPr/>
            <p:nvPr/>
          </p:nvSpPr>
          <p:spPr>
            <a:xfrm>
              <a:off x="101600" y="4348481"/>
              <a:ext cx="2164080" cy="17780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AF903B-586D-8CBE-E472-CBC837FC11C0}"/>
                </a:ext>
              </a:extLst>
            </p:cNvPr>
            <p:cNvSpPr txBox="1"/>
            <p:nvPr/>
          </p:nvSpPr>
          <p:spPr>
            <a:xfrm>
              <a:off x="101600" y="4521200"/>
              <a:ext cx="21640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Helvetica" pitchFamily="2" charset="0"/>
                </a:rPr>
                <a:t>AQ Pen Drive DRC</a:t>
              </a:r>
            </a:p>
            <a:p>
              <a:pPr algn="ctr"/>
              <a:r>
                <a:rPr lang="en-IN" sz="1400" dirty="0">
                  <a:latin typeface="Helvetica" pitchFamily="2" charset="0"/>
                </a:rPr>
                <a:t>(2.03 M)</a:t>
              </a: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Helvetica" pitchFamily="2" charset="0"/>
                </a:rPr>
                <a:t>AQ Pen Drive 2 IN 1 (0.43 M)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Helvetica" pitchFamily="2" charset="0"/>
                </a:rPr>
                <a:t>AQ Digit SSD </a:t>
              </a:r>
            </a:p>
            <a:p>
              <a:pPr algn="ctr"/>
              <a:r>
                <a:rPr lang="en-IN" sz="1400" dirty="0">
                  <a:latin typeface="Helvetica" pitchFamily="2" charset="0"/>
                </a:rPr>
                <a:t> (0.42 M)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B4FB66-03F6-FC9B-CF9E-E9FC6F3463C3}"/>
              </a:ext>
            </a:extLst>
          </p:cNvPr>
          <p:cNvGrpSpPr/>
          <p:nvPr/>
        </p:nvGrpSpPr>
        <p:grpSpPr>
          <a:xfrm>
            <a:off x="9926320" y="4432419"/>
            <a:ext cx="2164080" cy="1778000"/>
            <a:chOff x="101600" y="4348481"/>
            <a:chExt cx="2164080" cy="17780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738B21B-4B28-EE56-834A-032B7786A02E}"/>
                </a:ext>
              </a:extLst>
            </p:cNvPr>
            <p:cNvSpPr/>
            <p:nvPr/>
          </p:nvSpPr>
          <p:spPr>
            <a:xfrm>
              <a:off x="101600" y="4348481"/>
              <a:ext cx="2164080" cy="17780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A9A9A8-DAC3-E45A-9AF2-E4217EBB88AB}"/>
                </a:ext>
              </a:extLst>
            </p:cNvPr>
            <p:cNvSpPr txBox="1"/>
            <p:nvPr/>
          </p:nvSpPr>
          <p:spPr>
            <a:xfrm>
              <a:off x="101600" y="4521200"/>
              <a:ext cx="21640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Helvetica" pitchFamily="2" charset="0"/>
                </a:rPr>
                <a:t>AQ </a:t>
              </a:r>
              <a:r>
                <a:rPr lang="en-IN" sz="1400" dirty="0" err="1">
                  <a:latin typeface="Helvetica" pitchFamily="2" charset="0"/>
                </a:rPr>
                <a:t>Aspiron</a:t>
              </a:r>
              <a:endParaRPr lang="en-IN" sz="1400" dirty="0">
                <a:latin typeface="Helvetica" pitchFamily="2" charset="0"/>
              </a:endParaRPr>
            </a:p>
            <a:p>
              <a:pPr algn="ctr"/>
              <a:r>
                <a:rPr lang="en-IN" sz="1400" dirty="0">
                  <a:latin typeface="Helvetica" pitchFamily="2" charset="0"/>
                </a:rPr>
                <a:t>(17 K 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Helvetica" pitchFamily="2" charset="0"/>
                </a:rPr>
                <a:t>AQ Digit</a:t>
              </a:r>
            </a:p>
            <a:p>
              <a:pPr algn="ctr"/>
              <a:r>
                <a:rPr lang="en-IN" sz="1400" dirty="0">
                  <a:latin typeface="Helvetica" pitchFamily="2" charset="0"/>
                </a:rPr>
                <a:t>(35 k)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400" dirty="0">
                  <a:latin typeface="Helvetica" pitchFamily="2" charset="0"/>
                </a:rPr>
                <a:t>AQ Velocity</a:t>
              </a:r>
            </a:p>
            <a:p>
              <a:pPr algn="ctr"/>
              <a:r>
                <a:rPr lang="en-IN" sz="1400" dirty="0">
                  <a:latin typeface="Helvetica" pitchFamily="2" charset="0"/>
                </a:rPr>
                <a:t> (17 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1955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95E5D-2AF7-F91A-EFF5-1BA95E38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0"/>
            <a:ext cx="10368280" cy="691515"/>
          </a:xfrm>
        </p:spPr>
        <p:txBody>
          <a:bodyPr>
            <a:norm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Enhancing Profitability and Sales</a:t>
            </a:r>
          </a:p>
        </p:txBody>
      </p:sp>
      <p:sp>
        <p:nvSpPr>
          <p:cNvPr id="3" name="Flowchart: Display 2">
            <a:extLst>
              <a:ext uri="{FF2B5EF4-FFF2-40B4-BE49-F238E27FC236}">
                <a16:creationId xmlns:a16="http://schemas.microsoft.com/office/drawing/2014/main" id="{33D6A228-7DDE-3B45-5677-73CA6A9A3F18}"/>
              </a:ext>
            </a:extLst>
          </p:cNvPr>
          <p:cNvSpPr/>
          <p:nvPr/>
        </p:nvSpPr>
        <p:spPr>
          <a:xfrm rot="16200000">
            <a:off x="6165215" y="3658235"/>
            <a:ext cx="7065645" cy="1340802"/>
          </a:xfrm>
          <a:prstGeom prst="flowChartDisplay">
            <a:avLst/>
          </a:prstGeom>
          <a:solidFill>
            <a:srgbClr val="F48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Display 3">
            <a:extLst>
              <a:ext uri="{FF2B5EF4-FFF2-40B4-BE49-F238E27FC236}">
                <a16:creationId xmlns:a16="http://schemas.microsoft.com/office/drawing/2014/main" id="{2690A43E-3B0B-C54D-697F-2F341200BEE2}"/>
              </a:ext>
            </a:extLst>
          </p:cNvPr>
          <p:cNvSpPr/>
          <p:nvPr/>
        </p:nvSpPr>
        <p:spPr>
          <a:xfrm rot="5400000" flipH="1">
            <a:off x="7972599" y="3859532"/>
            <a:ext cx="6836734" cy="1602067"/>
          </a:xfrm>
          <a:prstGeom prst="flowChartDisplay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B2BFAD-DDF8-F4AC-75D0-E20EAA72C097}"/>
              </a:ext>
            </a:extLst>
          </p:cNvPr>
          <p:cNvCxnSpPr>
            <a:cxnSpLocks/>
          </p:cNvCxnSpPr>
          <p:nvPr/>
        </p:nvCxnSpPr>
        <p:spPr>
          <a:xfrm>
            <a:off x="8402003" y="1149176"/>
            <a:ext cx="3789997" cy="348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Free businessman table global finance and cryptocurrency markets table with displays laptop Stock Photo">
            <a:extLst>
              <a:ext uri="{FF2B5EF4-FFF2-40B4-BE49-F238E27FC236}">
                <a16:creationId xmlns:a16="http://schemas.microsoft.com/office/drawing/2014/main" id="{AC09EC6F-43DA-2AAB-E57D-51595BF31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360" y="1406414"/>
            <a:ext cx="4664640" cy="480134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1DDBB-2C69-DB5B-F8B6-CC49371A56BD}"/>
              </a:ext>
            </a:extLst>
          </p:cNvPr>
          <p:cNvSpPr txBox="1"/>
          <p:nvPr/>
        </p:nvSpPr>
        <p:spPr>
          <a:xfrm>
            <a:off x="1047404" y="980901"/>
            <a:ext cx="50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Monitor Focus Products</a:t>
            </a:r>
          </a:p>
          <a:p>
            <a:r>
              <a:rPr lang="en-US" sz="1400" dirty="0">
                <a:latin typeface="Helvetica" pitchFamily="2" charset="0"/>
              </a:rPr>
              <a:t>Prioritize production and marketing efforts towards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high-margin</a:t>
            </a:r>
            <a:r>
              <a:rPr lang="en-US" sz="1400" dirty="0">
                <a:latin typeface="Helvetica" pitchFamily="2" charset="0"/>
              </a:rPr>
              <a:t>,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high-volume</a:t>
            </a:r>
            <a:r>
              <a:rPr lang="en-US" sz="1400" dirty="0">
                <a:latin typeface="Helvetica" pitchFamily="2" charset="0"/>
              </a:rPr>
              <a:t> products like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AQ Pen Drive DRC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AQ Lumina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Ms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to maximize overall profitability.</a:t>
            </a:r>
            <a:endParaRPr lang="en-IN" sz="1400" dirty="0">
              <a:latin typeface="Helvetica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8B0B2-B1B5-20C1-F803-D5C49FB41CDF}"/>
              </a:ext>
            </a:extLst>
          </p:cNvPr>
          <p:cNvGrpSpPr/>
          <p:nvPr/>
        </p:nvGrpSpPr>
        <p:grpSpPr>
          <a:xfrm>
            <a:off x="381607" y="1349484"/>
            <a:ext cx="594360" cy="415350"/>
            <a:chOff x="289560" y="1771412"/>
            <a:chExt cx="594360" cy="415350"/>
          </a:xfrm>
        </p:grpSpPr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4DECCE60-1BE8-0781-D4C8-5FC6D74E8821}"/>
                </a:ext>
              </a:extLst>
            </p:cNvPr>
            <p:cNvSpPr/>
            <p:nvPr/>
          </p:nvSpPr>
          <p:spPr>
            <a:xfrm>
              <a:off x="304800" y="1786652"/>
              <a:ext cx="426720" cy="40011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60B05E-82B1-4412-8379-71FA067B23D3}"/>
                </a:ext>
              </a:extLst>
            </p:cNvPr>
            <p:cNvSpPr txBox="1"/>
            <p:nvPr/>
          </p:nvSpPr>
          <p:spPr>
            <a:xfrm>
              <a:off x="304800" y="1786652"/>
              <a:ext cx="57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Helvetica" pitchFamily="2" charset="0"/>
                </a:rPr>
                <a:t>01</a:t>
              </a: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FCE5B071-D8D8-42A7-CC54-4AD86A7D2092}"/>
                </a:ext>
              </a:extLst>
            </p:cNvPr>
            <p:cNvSpPr/>
            <p:nvPr/>
          </p:nvSpPr>
          <p:spPr>
            <a:xfrm>
              <a:off x="289560" y="1771412"/>
              <a:ext cx="579120" cy="400110"/>
            </a:xfrm>
            <a:prstGeom prst="arc">
              <a:avLst>
                <a:gd name="adj1" fmla="val 14477093"/>
                <a:gd name="adj2" fmla="val 4964886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0C369AB-0892-CFF5-7061-F3C070D55AEC}"/>
              </a:ext>
            </a:extLst>
          </p:cNvPr>
          <p:cNvSpPr txBox="1"/>
          <p:nvPr/>
        </p:nvSpPr>
        <p:spPr>
          <a:xfrm>
            <a:off x="975967" y="2921168"/>
            <a:ext cx="50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Cost Reduction</a:t>
            </a:r>
          </a:p>
          <a:p>
            <a:r>
              <a:rPr lang="en-US" sz="1400" dirty="0">
                <a:latin typeface="Helvetica" pitchFamily="2" charset="0"/>
              </a:rPr>
              <a:t>Implement cost optimization strategies for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high-cost products </a:t>
            </a:r>
            <a:r>
              <a:rPr lang="en-US" sz="1400" dirty="0">
                <a:latin typeface="Helvetica" pitchFamily="2" charset="0"/>
              </a:rPr>
              <a:t>such as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AQ Gamers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AQ Master wired x1 </a:t>
            </a:r>
            <a:r>
              <a:rPr lang="en-US" sz="1400" dirty="0">
                <a:latin typeface="Helvetica" pitchFamily="2" charset="0"/>
              </a:rPr>
              <a:t>through bulk manufacturing and improved process efficiencies.</a:t>
            </a:r>
            <a:endParaRPr lang="en-IN" sz="1400" dirty="0">
              <a:latin typeface="Helvetica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F7EE4D-73FE-D237-2E23-71D97701559F}"/>
              </a:ext>
            </a:extLst>
          </p:cNvPr>
          <p:cNvGrpSpPr/>
          <p:nvPr/>
        </p:nvGrpSpPr>
        <p:grpSpPr>
          <a:xfrm>
            <a:off x="310170" y="3289751"/>
            <a:ext cx="594360" cy="415350"/>
            <a:chOff x="289560" y="1771412"/>
            <a:chExt cx="594360" cy="415350"/>
          </a:xfrm>
        </p:grpSpPr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0BE48270-750F-F9EA-BC78-90EEC31FAA05}"/>
                </a:ext>
              </a:extLst>
            </p:cNvPr>
            <p:cNvSpPr/>
            <p:nvPr/>
          </p:nvSpPr>
          <p:spPr>
            <a:xfrm>
              <a:off x="304800" y="1786652"/>
              <a:ext cx="426720" cy="40011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5DB473C-886F-D11B-1147-BEF090E40AF8}"/>
                </a:ext>
              </a:extLst>
            </p:cNvPr>
            <p:cNvSpPr txBox="1"/>
            <p:nvPr/>
          </p:nvSpPr>
          <p:spPr>
            <a:xfrm>
              <a:off x="304800" y="1786652"/>
              <a:ext cx="57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Helvetica" pitchFamily="2" charset="0"/>
                </a:rPr>
                <a:t>02</a:t>
              </a: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A23BC482-D7FA-DA61-6FFD-BA236F7F4A27}"/>
                </a:ext>
              </a:extLst>
            </p:cNvPr>
            <p:cNvSpPr/>
            <p:nvPr/>
          </p:nvSpPr>
          <p:spPr>
            <a:xfrm>
              <a:off x="289560" y="1771412"/>
              <a:ext cx="579120" cy="400110"/>
            </a:xfrm>
            <a:prstGeom prst="arc">
              <a:avLst>
                <a:gd name="adj1" fmla="val 14477093"/>
                <a:gd name="adj2" fmla="val 4964886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9CB90E0-1755-8C47-3767-A7A0F2FDA2BA}"/>
              </a:ext>
            </a:extLst>
          </p:cNvPr>
          <p:cNvSpPr txBox="1"/>
          <p:nvPr/>
        </p:nvSpPr>
        <p:spPr>
          <a:xfrm>
            <a:off x="995536" y="4861435"/>
            <a:ext cx="5048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Targeted Marketing</a:t>
            </a:r>
          </a:p>
          <a:p>
            <a:r>
              <a:rPr lang="en-US" sz="1400" dirty="0">
                <a:latin typeface="Helvetica" pitchFamily="2" charset="0"/>
              </a:rPr>
              <a:t>Enhance sales drives for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high-revenue products </a:t>
            </a:r>
            <a:r>
              <a:rPr lang="en-US" sz="1400" dirty="0">
                <a:latin typeface="Helvetica" pitchFamily="2" charset="0"/>
              </a:rPr>
              <a:t>like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AQ BZ 101 </a:t>
            </a:r>
            <a:r>
              <a:rPr lang="en-US" sz="1400" dirty="0">
                <a:latin typeface="Helvetica" pitchFamily="2" charset="0"/>
              </a:rPr>
              <a:t>and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AQ </a:t>
            </a:r>
            <a:r>
              <a:rPr lang="en-U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Aspiron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 </a:t>
            </a:r>
            <a:r>
              <a:rPr lang="en-US" sz="1400" dirty="0">
                <a:latin typeface="Helvetica" pitchFamily="2" charset="0"/>
              </a:rPr>
              <a:t>through specialized marketing campaigns to capitalize on their revenue potential.</a:t>
            </a:r>
            <a:endParaRPr lang="en-IN" sz="1400" dirty="0">
              <a:latin typeface="Helvetica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548C32-0122-334F-F52C-3D0D6864BEA1}"/>
              </a:ext>
            </a:extLst>
          </p:cNvPr>
          <p:cNvGrpSpPr/>
          <p:nvPr/>
        </p:nvGrpSpPr>
        <p:grpSpPr>
          <a:xfrm>
            <a:off x="329739" y="5230018"/>
            <a:ext cx="594360" cy="415350"/>
            <a:chOff x="289560" y="1771412"/>
            <a:chExt cx="594360" cy="415350"/>
          </a:xfrm>
        </p:grpSpPr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88F15AAF-9A86-8C0D-10CF-C2DF43463DAC}"/>
                </a:ext>
              </a:extLst>
            </p:cNvPr>
            <p:cNvSpPr/>
            <p:nvPr/>
          </p:nvSpPr>
          <p:spPr>
            <a:xfrm>
              <a:off x="304800" y="1786652"/>
              <a:ext cx="426720" cy="400110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CE30CD-CEF9-CFD0-6266-8B38A03B4D83}"/>
                </a:ext>
              </a:extLst>
            </p:cNvPr>
            <p:cNvSpPr txBox="1"/>
            <p:nvPr/>
          </p:nvSpPr>
          <p:spPr>
            <a:xfrm>
              <a:off x="304800" y="1786652"/>
              <a:ext cx="57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Helvetica" pitchFamily="2" charset="0"/>
                </a:rPr>
                <a:t>03</a:t>
              </a: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BABA2BA-D7C8-4F7C-AB71-B82BF008A17B}"/>
                </a:ext>
              </a:extLst>
            </p:cNvPr>
            <p:cNvSpPr/>
            <p:nvPr/>
          </p:nvSpPr>
          <p:spPr>
            <a:xfrm>
              <a:off x="289560" y="1771412"/>
              <a:ext cx="579120" cy="400110"/>
            </a:xfrm>
            <a:prstGeom prst="arc">
              <a:avLst>
                <a:gd name="adj1" fmla="val 14477093"/>
                <a:gd name="adj2" fmla="val 4964886"/>
              </a:avLst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66520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03D0B-5A8A-F86D-F2E1-A6AACEC6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762635"/>
          </a:xfrm>
        </p:spPr>
        <p:txBody>
          <a:bodyPr>
            <a:normAutofit/>
          </a:bodyPr>
          <a:lstStyle/>
          <a:p>
            <a:r>
              <a:rPr lang="en-I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Strategic Recommendations and Conclusion</a:t>
            </a:r>
          </a:p>
        </p:txBody>
      </p:sp>
      <p:sp>
        <p:nvSpPr>
          <p:cNvPr id="3" name="Flowchart: Display 2">
            <a:extLst>
              <a:ext uri="{FF2B5EF4-FFF2-40B4-BE49-F238E27FC236}">
                <a16:creationId xmlns:a16="http://schemas.microsoft.com/office/drawing/2014/main" id="{0550E8C8-EE94-7A77-BCE5-42D90332D4FE}"/>
              </a:ext>
            </a:extLst>
          </p:cNvPr>
          <p:cNvSpPr/>
          <p:nvPr/>
        </p:nvSpPr>
        <p:spPr>
          <a:xfrm rot="10800000">
            <a:off x="8087677" y="762635"/>
            <a:ext cx="7065645" cy="1340802"/>
          </a:xfrm>
          <a:prstGeom prst="flowChartDisplay">
            <a:avLst/>
          </a:prstGeom>
          <a:solidFill>
            <a:srgbClr val="F48C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Display 3">
            <a:extLst>
              <a:ext uri="{FF2B5EF4-FFF2-40B4-BE49-F238E27FC236}">
                <a16:creationId xmlns:a16="http://schemas.microsoft.com/office/drawing/2014/main" id="{96376941-D4FC-A198-31F8-87FC0062FF8F}"/>
              </a:ext>
            </a:extLst>
          </p:cNvPr>
          <p:cNvSpPr/>
          <p:nvPr/>
        </p:nvSpPr>
        <p:spPr>
          <a:xfrm rot="16200000">
            <a:off x="7972600" y="3786914"/>
            <a:ext cx="6836734" cy="1602067"/>
          </a:xfrm>
          <a:prstGeom prst="flowChartDisplay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Hand holding a tablet">
            <a:extLst>
              <a:ext uri="{FF2B5EF4-FFF2-40B4-BE49-F238E27FC236}">
                <a16:creationId xmlns:a16="http://schemas.microsoft.com/office/drawing/2014/main" id="{C631474F-9817-D567-6799-4354227B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677" y="1277014"/>
            <a:ext cx="3971925" cy="51025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603BF-532E-1E30-ACAE-E5263D5D12C3}"/>
              </a:ext>
            </a:extLst>
          </p:cNvPr>
          <p:cNvSpPr txBox="1"/>
          <p:nvPr/>
        </p:nvSpPr>
        <p:spPr>
          <a:xfrm>
            <a:off x="365760" y="965200"/>
            <a:ext cx="3108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Focus on Product Expansion</a:t>
            </a:r>
          </a:p>
          <a:p>
            <a:r>
              <a:rPr lang="en-IN" sz="1400" dirty="0">
                <a:latin typeface="Helvetica" pitchFamily="2" charset="0"/>
              </a:rPr>
              <a:t>Continue evaluating and expanding the Product Portfolio based on market demands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5B86D-E25A-57A5-CCEE-F9A78611DC5E}"/>
              </a:ext>
            </a:extLst>
          </p:cNvPr>
          <p:cNvSpPr txBox="1"/>
          <p:nvPr/>
        </p:nvSpPr>
        <p:spPr>
          <a:xfrm>
            <a:off x="365760" y="3164535"/>
            <a:ext cx="3108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Optimize Pricing Strategy</a:t>
            </a:r>
          </a:p>
          <a:p>
            <a:r>
              <a:rPr lang="en-IN" sz="1400" dirty="0">
                <a:latin typeface="Helvetica" pitchFamily="2" charset="0"/>
              </a:rPr>
              <a:t>Review discount strategies to balance profitability with customer acquisition.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84D9C-3BC0-C256-B33F-2D654E7A10AA}"/>
              </a:ext>
            </a:extLst>
          </p:cNvPr>
          <p:cNvSpPr txBox="1"/>
          <p:nvPr/>
        </p:nvSpPr>
        <p:spPr>
          <a:xfrm>
            <a:off x="365760" y="5086872"/>
            <a:ext cx="3108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Helvetica" pitchFamily="2" charset="0"/>
              </a:rPr>
              <a:t>Utilize Data Analytics</a:t>
            </a:r>
          </a:p>
          <a:p>
            <a:r>
              <a:rPr lang="en-IN" sz="1400" dirty="0">
                <a:latin typeface="Helvetica" pitchFamily="2" charset="0"/>
              </a:rPr>
              <a:t>Implement advanced analytics to inform strategic decisions on market positioning.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1558-1851-6305-C87C-1079CDE75623}"/>
              </a:ext>
            </a:extLst>
          </p:cNvPr>
          <p:cNvSpPr txBox="1"/>
          <p:nvPr/>
        </p:nvSpPr>
        <p:spPr>
          <a:xfrm>
            <a:off x="4541520" y="1242199"/>
            <a:ext cx="3108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Helvetica" pitchFamily="2" charset="0"/>
              </a:rPr>
              <a:t>Strategically invest in high- growth segments like Desktops and Accessories.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E0192-A00E-2041-E32B-E795D31602F1}"/>
              </a:ext>
            </a:extLst>
          </p:cNvPr>
          <p:cNvSpPr txBox="1"/>
          <p:nvPr/>
        </p:nvSpPr>
        <p:spPr>
          <a:xfrm>
            <a:off x="4541520" y="3303034"/>
            <a:ext cx="3108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Helvetica" pitchFamily="2" charset="0"/>
              </a:rPr>
              <a:t>Strengthen relationships with retailers to boost sales through collaboration.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23F472-BCD2-1DF3-2738-8C26E5AC36CB}"/>
              </a:ext>
            </a:extLst>
          </p:cNvPr>
          <p:cNvSpPr txBox="1"/>
          <p:nvPr/>
        </p:nvSpPr>
        <p:spPr>
          <a:xfrm>
            <a:off x="4541520" y="5225371"/>
            <a:ext cx="3108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Helvetica" pitchFamily="2" charset="0"/>
              </a:rPr>
              <a:t>Focus on leveraging peak sales months and improving Q3 performance.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A00835-9365-2CBA-081F-C4783C10108E}"/>
              </a:ext>
            </a:extLst>
          </p:cNvPr>
          <p:cNvCxnSpPr>
            <a:cxnSpLocks/>
          </p:cNvCxnSpPr>
          <p:nvPr/>
        </p:nvCxnSpPr>
        <p:spPr>
          <a:xfrm>
            <a:off x="8473440" y="1242199"/>
            <a:ext cx="3789997" cy="348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650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CEF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isplay 1">
            <a:extLst>
              <a:ext uri="{FF2B5EF4-FFF2-40B4-BE49-F238E27FC236}">
                <a16:creationId xmlns:a16="http://schemas.microsoft.com/office/drawing/2014/main" id="{1FD2348D-FE31-D734-927D-E08BC0441027}"/>
              </a:ext>
            </a:extLst>
          </p:cNvPr>
          <p:cNvSpPr/>
          <p:nvPr/>
        </p:nvSpPr>
        <p:spPr>
          <a:xfrm rot="5400000" flipH="1">
            <a:off x="-2310636" y="3895594"/>
            <a:ext cx="6223337" cy="1602067"/>
          </a:xfrm>
          <a:prstGeom prst="flowChartDisplay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Display 2">
            <a:extLst>
              <a:ext uri="{FF2B5EF4-FFF2-40B4-BE49-F238E27FC236}">
                <a16:creationId xmlns:a16="http://schemas.microsoft.com/office/drawing/2014/main" id="{536154AF-2138-0815-82A1-36BCC8A014D4}"/>
              </a:ext>
            </a:extLst>
          </p:cNvPr>
          <p:cNvSpPr/>
          <p:nvPr/>
        </p:nvSpPr>
        <p:spPr>
          <a:xfrm rot="16200000">
            <a:off x="321907" y="1972068"/>
            <a:ext cx="3566160" cy="1005840"/>
          </a:xfrm>
          <a:prstGeom prst="flowChartDisplay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BBB00B-E0B3-4930-11A9-5BA4EAA3321F}"/>
              </a:ext>
            </a:extLst>
          </p:cNvPr>
          <p:cNvGrpSpPr/>
          <p:nvPr/>
        </p:nvGrpSpPr>
        <p:grpSpPr>
          <a:xfrm>
            <a:off x="8047037" y="5517198"/>
            <a:ext cx="7065645" cy="1340802"/>
            <a:chOff x="8087677" y="762635"/>
            <a:chExt cx="7065645" cy="1340802"/>
          </a:xfrm>
        </p:grpSpPr>
        <p:sp>
          <p:nvSpPr>
            <p:cNvPr id="4" name="Flowchart: Display 3">
              <a:extLst>
                <a:ext uri="{FF2B5EF4-FFF2-40B4-BE49-F238E27FC236}">
                  <a16:creationId xmlns:a16="http://schemas.microsoft.com/office/drawing/2014/main" id="{A9424EF8-F243-49EC-03DF-85B5DADC5C1C}"/>
                </a:ext>
              </a:extLst>
            </p:cNvPr>
            <p:cNvSpPr/>
            <p:nvPr/>
          </p:nvSpPr>
          <p:spPr>
            <a:xfrm rot="10800000">
              <a:off x="8087677" y="762635"/>
              <a:ext cx="7065645" cy="1340802"/>
            </a:xfrm>
            <a:prstGeom prst="flowChartDisplay">
              <a:avLst/>
            </a:prstGeom>
            <a:solidFill>
              <a:srgbClr val="F48C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639D24-8451-5D18-F93E-A10E1CFC8BCD}"/>
                </a:ext>
              </a:extLst>
            </p:cNvPr>
            <p:cNvCxnSpPr>
              <a:cxnSpLocks/>
            </p:cNvCxnSpPr>
            <p:nvPr/>
          </p:nvCxnSpPr>
          <p:spPr>
            <a:xfrm>
              <a:off x="8473440" y="1242199"/>
              <a:ext cx="3789997" cy="3481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9634800-F136-C5BD-DAEF-9F5D45EC25CE}"/>
              </a:ext>
            </a:extLst>
          </p:cNvPr>
          <p:cNvSpPr txBox="1"/>
          <p:nvPr/>
        </p:nvSpPr>
        <p:spPr>
          <a:xfrm>
            <a:off x="4694658" y="2828835"/>
            <a:ext cx="624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Thank you</a:t>
            </a:r>
          </a:p>
        </p:txBody>
      </p:sp>
      <p:pic>
        <p:nvPicPr>
          <p:cNvPr id="2050" name="Picture 2" descr="Business Realistic Concept">
            <a:extLst>
              <a:ext uri="{FF2B5EF4-FFF2-40B4-BE49-F238E27FC236}">
                <a16:creationId xmlns:a16="http://schemas.microsoft.com/office/drawing/2014/main" id="{C9E43AEA-5550-56AA-7D42-3CB8B7B8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1" y="1333603"/>
            <a:ext cx="4697974" cy="46979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87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5FADE-E08E-DA84-8F15-74F9C4B66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025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1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6015CC-582B-DD18-2B9F-85F43EE35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8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38F6D-7D20-24F6-4CD9-4A096FC19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2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827CC-EF87-2369-7734-40A1BCD32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DA5AE7C-5DE9-1A49-45C1-D285C16A19DF}"/>
              </a:ext>
            </a:extLst>
          </p:cNvPr>
          <p:cNvSpPr/>
          <p:nvPr/>
        </p:nvSpPr>
        <p:spPr>
          <a:xfrm>
            <a:off x="382385" y="4971011"/>
            <a:ext cx="2443942" cy="2061556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3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55F2E-A195-978B-6EB6-4DAC8CD4D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4E6ED47-30A4-9831-A052-1145364B3D9C}"/>
              </a:ext>
            </a:extLst>
          </p:cNvPr>
          <p:cNvSpPr/>
          <p:nvPr/>
        </p:nvSpPr>
        <p:spPr>
          <a:xfrm>
            <a:off x="335280" y="4907280"/>
            <a:ext cx="2631440" cy="234696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24CD0-855E-B6E6-C75D-0C999717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227"/>
            <a:ext cx="12192000" cy="694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76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6A758-0BE7-BD27-899C-3A8C4A09B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868"/>
            <a:ext cx="12192000" cy="7002868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6EE93C69-BE24-5B20-F125-3A4F48138300}"/>
              </a:ext>
            </a:extLst>
          </p:cNvPr>
          <p:cNvSpPr/>
          <p:nvPr/>
        </p:nvSpPr>
        <p:spPr>
          <a:xfrm>
            <a:off x="314960" y="4856480"/>
            <a:ext cx="2712720" cy="2316480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47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2600</TotalTime>
  <Words>1034</Words>
  <Application>Microsoft Office PowerPoint</Application>
  <PresentationFormat>Widescreen</PresentationFormat>
  <Paragraphs>191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Office Theme</vt:lpstr>
      <vt:lpstr>Strategic Insights and Recommendations for AtliQ Hardware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</vt:lpstr>
      <vt:lpstr>PowerPoint Presentation</vt:lpstr>
      <vt:lpstr>PowerPoint Presentation</vt:lpstr>
      <vt:lpstr>Markets of Atliq Exclusive in APAC  Region</vt:lpstr>
      <vt:lpstr>PowerPoint Presentation</vt:lpstr>
      <vt:lpstr>PowerPoint Presentation</vt:lpstr>
      <vt:lpstr>Product Segments Analysis and Insights</vt:lpstr>
      <vt:lpstr>Desktop Segment Growth Potential</vt:lpstr>
      <vt:lpstr>Manufacturing Cost Insights</vt:lpstr>
      <vt:lpstr>Gross Sales Analysis for Atliq Exclusive </vt:lpstr>
      <vt:lpstr>Quarterly Sales Performance Trends</vt:lpstr>
      <vt:lpstr>Sales Channels Contribution Overview</vt:lpstr>
      <vt:lpstr>Top Customers and Discount Strategies</vt:lpstr>
      <vt:lpstr>Top Products Performance By Division</vt:lpstr>
      <vt:lpstr>Enhancing Profitability and Sales</vt:lpstr>
      <vt:lpstr>Strategic Recommendations and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anshika porwal</dc:creator>
  <cp:lastModifiedBy>anshika porwal</cp:lastModifiedBy>
  <cp:revision>144</cp:revision>
  <dcterms:created xsi:type="dcterms:W3CDTF">2025-01-18T14:18:01Z</dcterms:created>
  <dcterms:modified xsi:type="dcterms:W3CDTF">2025-01-22T12:40:59Z</dcterms:modified>
</cp:coreProperties>
</file>